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334" r:id="rId2"/>
    <p:sldId id="341" r:id="rId3"/>
    <p:sldId id="256" r:id="rId4"/>
    <p:sldId id="348" r:id="rId5"/>
    <p:sldId id="328" r:id="rId6"/>
    <p:sldId id="345" r:id="rId7"/>
    <p:sldId id="346" r:id="rId8"/>
    <p:sldId id="339" r:id="rId9"/>
    <p:sldId id="342" r:id="rId10"/>
    <p:sldId id="343" r:id="rId11"/>
    <p:sldId id="278" r:id="rId12"/>
    <p:sldId id="289" r:id="rId13"/>
    <p:sldId id="340" r:id="rId14"/>
    <p:sldId id="282" r:id="rId15"/>
    <p:sldId id="344" r:id="rId16"/>
    <p:sldId id="34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27D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49"/>
    <p:restoredTop sz="94809"/>
  </p:normalViewPr>
  <p:slideViewPr>
    <p:cSldViewPr snapToGrid="0" snapToObjects="1">
      <p:cViewPr varScale="1">
        <p:scale>
          <a:sx n="60" d="100"/>
          <a:sy n="60" d="100"/>
        </p:scale>
        <p:origin x="5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648EB-C72E-7542-A91B-406326F98B01}" type="datetimeFigureOut">
              <a:rPr kumimoji="1" lang="zh-CN" altLang="en-US" smtClean="0"/>
              <a:t>2020/3/17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8B63C-5991-D04E-B5AA-57C3486C81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4672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8B63C-5991-D04E-B5AA-57C3486C815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7505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8B63C-5991-D04E-B5AA-57C3486C815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924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幻灯片图像占位符 1">
            <a:extLst>
              <a:ext uri="{FF2B5EF4-FFF2-40B4-BE49-F238E27FC236}">
                <a16:creationId xmlns:a16="http://schemas.microsoft.com/office/drawing/2014/main" id="{79C3D910-D1DB-0A40-A427-62622645C2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6" name="备注占位符 2">
            <a:extLst>
              <a:ext uri="{FF2B5EF4-FFF2-40B4-BE49-F238E27FC236}">
                <a16:creationId xmlns:a16="http://schemas.microsoft.com/office/drawing/2014/main" id="{D79F6AC0-104F-E846-AC83-A51FE6FF1F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7" name="页眉占位符 3">
            <a:extLst>
              <a:ext uri="{FF2B5EF4-FFF2-40B4-BE49-F238E27FC236}">
                <a16:creationId xmlns:a16="http://schemas.microsoft.com/office/drawing/2014/main" id="{7D602ED1-B689-954D-BBF4-AE24296652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15963" indent="-2746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01725" indent="-2190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543050" indent="-2190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984375" indent="-2190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441575" indent="-2190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898775" indent="-2190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355975" indent="-2190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13175" indent="-2190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300">
                <a:solidFill>
                  <a:schemeClr val="bg1"/>
                </a:solidFill>
              </a:rPr>
              <a:t>数据结构与算法</a:t>
            </a:r>
            <a:r>
              <a:rPr lang="en-US" altLang="zh-CN" sz="1300">
                <a:solidFill>
                  <a:schemeClr val="bg1"/>
                </a:solidFill>
              </a:rPr>
              <a:t>---</a:t>
            </a:r>
            <a:r>
              <a:rPr lang="zh-CN" altLang="en-US" sz="1300">
                <a:solidFill>
                  <a:schemeClr val="bg1"/>
                </a:solidFill>
              </a:rPr>
              <a:t>第</a:t>
            </a:r>
            <a:r>
              <a:rPr lang="en-US" altLang="zh-CN" sz="1300">
                <a:solidFill>
                  <a:schemeClr val="bg1"/>
                </a:solidFill>
              </a:rPr>
              <a:t>1</a:t>
            </a:r>
            <a:r>
              <a:rPr lang="zh-CN" altLang="en-US" sz="1300">
                <a:solidFill>
                  <a:schemeClr val="bg1"/>
                </a:solidFill>
              </a:rPr>
              <a:t>章</a:t>
            </a:r>
            <a:endParaRPr lang="en-US" altLang="zh-CN" sz="1300">
              <a:solidFill>
                <a:schemeClr val="bg1"/>
              </a:solidFill>
            </a:endParaRPr>
          </a:p>
        </p:txBody>
      </p:sp>
      <p:sp>
        <p:nvSpPr>
          <p:cNvPr id="6148" name="页脚占位符 4">
            <a:extLst>
              <a:ext uri="{FF2B5EF4-FFF2-40B4-BE49-F238E27FC236}">
                <a16:creationId xmlns:a16="http://schemas.microsoft.com/office/drawing/2014/main" id="{1ADE808D-969B-384D-8CC5-013D0F25C8A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15963" indent="-2746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01725" indent="-2190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543050" indent="-2190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984375" indent="-2190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441575" indent="-2190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898775" indent="-2190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355975" indent="-2190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13175" indent="-2190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300">
                <a:solidFill>
                  <a:schemeClr val="bg1"/>
                </a:solidFill>
              </a:rPr>
              <a:t>---</a:t>
            </a:r>
            <a:r>
              <a:rPr lang="zh-CN" altLang="en-US" sz="1300">
                <a:solidFill>
                  <a:schemeClr val="bg1"/>
                </a:solidFill>
              </a:rPr>
              <a:t>计算机科学与技术学院</a:t>
            </a:r>
            <a:endParaRPr lang="en-US" altLang="zh-CN" sz="1300">
              <a:solidFill>
                <a:schemeClr val="bg1"/>
              </a:solidFill>
            </a:endParaRPr>
          </a:p>
        </p:txBody>
      </p:sp>
      <p:sp>
        <p:nvSpPr>
          <p:cNvPr id="6149" name="灯片编号占位符 5">
            <a:extLst>
              <a:ext uri="{FF2B5EF4-FFF2-40B4-BE49-F238E27FC236}">
                <a16:creationId xmlns:a16="http://schemas.microsoft.com/office/drawing/2014/main" id="{68B9DCF6-29DF-2348-BA08-86AC859A57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15963" indent="-27463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01725" indent="-2190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543050" indent="-2190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984375" indent="-2190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441575" indent="-2190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898775" indent="-2190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355975" indent="-2190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13175" indent="-219075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877C5DAA-B024-0642-BE3C-6FC588781C89}" type="slidenum">
              <a:rPr lang="en-US" altLang="zh-CN" sz="1300" smtClean="0">
                <a:solidFill>
                  <a:schemeClr val="bg1"/>
                </a:solidFill>
              </a:rPr>
              <a:pPr/>
              <a:t>5</a:t>
            </a:fld>
            <a:endParaRPr lang="en-US" altLang="zh-CN" sz="1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048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8B63C-5991-D04E-B5AA-57C3486C815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80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8B63C-5991-D04E-B5AA-57C3486C815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6599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263BC-0957-5641-9F56-B1976FEC02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E2E5913-D8CE-6B49-9E41-85564D065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CA85C9-FC60-014D-937C-057B631E6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419C2-9651-6743-8EE1-B5937240D933}" type="datetimeFigureOut">
              <a:rPr kumimoji="1" lang="zh-CN" altLang="en-US" smtClean="0"/>
              <a:t>2020/3/17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7189AC-246E-E84C-A3A7-9618D066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01BABC-9CC8-C34F-B794-C6E7055B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BC891-86F8-9E49-8A52-C3D820BB14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0429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36FD5-CFFB-7D47-9320-B953FA63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401EA4-4CAE-2C47-A43C-48DD706DB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2AD47D-B80B-154C-AA0E-D12019BC7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419C2-9651-6743-8EE1-B5937240D933}" type="datetimeFigureOut">
              <a:rPr kumimoji="1" lang="zh-CN" altLang="en-US" smtClean="0"/>
              <a:t>2020/3/17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EA7CDB-188F-694F-99DC-3DC65B868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4BEE4B-DCE3-0D47-BCF7-A079BDF03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BC891-86F8-9E49-8A52-C3D820BB14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5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9FCD14-7A15-5A42-AF26-4453965C8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419C2-9651-6743-8EE1-B5937240D933}" type="datetimeFigureOut">
              <a:rPr kumimoji="1" lang="zh-CN" altLang="en-US" smtClean="0"/>
              <a:t>2020/3/17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95D19EC-6ECA-D048-A1CA-A54D7616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71B2DF-0237-424D-98BB-EC0DC0A2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BC891-86F8-9E49-8A52-C3D820BB14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4796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5101E1-D98C-7B40-B913-37673DE84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419C2-9651-6743-8EE1-B5937240D933}" type="datetimeFigureOut">
              <a:rPr kumimoji="1" lang="zh-CN" altLang="en-US" smtClean="0"/>
              <a:t>2020/3/17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AF2C9B-BB77-A04D-8A95-F4D43162C6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05A026-79ED-0F42-9390-71EF70CB3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BC891-86F8-9E49-8A52-C3D820BB14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713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2">
            <a:extLst>
              <a:ext uri="{FF2B5EF4-FFF2-40B4-BE49-F238E27FC236}">
                <a16:creationId xmlns:a16="http://schemas.microsoft.com/office/drawing/2014/main" id="{0FCC5DD0-1274-9E49-8919-E425E08E5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771" y="2244905"/>
            <a:ext cx="3259523" cy="1017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b="1" dirty="0">
                <a:latin typeface="STXinwei" panose="02010800040101010101" pitchFamily="2" charset="-122"/>
                <a:ea typeface="STXinwei" panose="02010800040101010101" pitchFamily="2" charset="-122"/>
              </a:rPr>
              <a:t>课程简介</a:t>
            </a:r>
            <a:endParaRPr lang="en-US" altLang="zh-CN" sz="3600" b="1" dirty="0">
              <a:solidFill>
                <a:srgbClr val="0000CC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74D375-36BA-3D45-8C0F-523D1362397B}"/>
              </a:ext>
            </a:extLst>
          </p:cNvPr>
          <p:cNvSpPr txBox="1"/>
          <p:nvPr/>
        </p:nvSpPr>
        <p:spPr>
          <a:xfrm>
            <a:off x="4343757" y="4613095"/>
            <a:ext cx="3504485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黄虎杰</a:t>
            </a:r>
            <a:endParaRPr lang="en-US" altLang="zh-CN" sz="3200" b="1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3200" dirty="0" err="1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hjhuang@hit.edu.cn</a:t>
            </a:r>
            <a:endParaRPr lang="en-US" altLang="zh-CN" sz="3200" b="1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89B5A7-C1D1-7745-9963-713EF5FD9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97" y="585998"/>
            <a:ext cx="1148560" cy="100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73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屏幕的照片上有文字&#10;&#10;描述已自动生成">
            <a:extLst>
              <a:ext uri="{FF2B5EF4-FFF2-40B4-BE49-F238E27FC236}">
                <a16:creationId xmlns:a16="http://schemas.microsoft.com/office/drawing/2014/main" id="{7CE6A838-606F-7A42-B6FA-69666064E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360" y="0"/>
            <a:ext cx="4925202" cy="6858000"/>
          </a:xfrm>
          <a:prstGeom prst="rect">
            <a:avLst/>
          </a:prstGeom>
        </p:spPr>
      </p:pic>
      <p:pic>
        <p:nvPicPr>
          <p:cNvPr id="5" name="图片 4" descr="一些文字和图片的手机截图&#10;&#10;描述已自动生成">
            <a:extLst>
              <a:ext uri="{FF2B5EF4-FFF2-40B4-BE49-F238E27FC236}">
                <a16:creationId xmlns:a16="http://schemas.microsoft.com/office/drawing/2014/main" id="{89108B0D-8F5B-AE42-B3F7-247119F7C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169" y="0"/>
            <a:ext cx="4693324" cy="6858000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424024AB-915F-9940-B77F-E7197E089E7A}"/>
              </a:ext>
            </a:extLst>
          </p:cNvPr>
          <p:cNvCxnSpPr>
            <a:cxnSpLocks/>
          </p:cNvCxnSpPr>
          <p:nvPr/>
        </p:nvCxnSpPr>
        <p:spPr>
          <a:xfrm>
            <a:off x="1165169" y="3360714"/>
            <a:ext cx="46933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C89FCD3-F88E-4041-A9B6-C1502193A312}"/>
              </a:ext>
            </a:extLst>
          </p:cNvPr>
          <p:cNvCxnSpPr>
            <a:cxnSpLocks/>
          </p:cNvCxnSpPr>
          <p:nvPr/>
        </p:nvCxnSpPr>
        <p:spPr>
          <a:xfrm>
            <a:off x="6923314" y="950024"/>
            <a:ext cx="46543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34558E6-EABC-354D-A5EF-BC0769B33B8F}"/>
              </a:ext>
            </a:extLst>
          </p:cNvPr>
          <p:cNvCxnSpPr>
            <a:cxnSpLocks/>
          </p:cNvCxnSpPr>
          <p:nvPr/>
        </p:nvCxnSpPr>
        <p:spPr>
          <a:xfrm>
            <a:off x="6923314" y="3562596"/>
            <a:ext cx="46543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05282B8D-3DD9-4B4B-8247-161D8E40891C}"/>
              </a:ext>
            </a:extLst>
          </p:cNvPr>
          <p:cNvCxnSpPr>
            <a:cxnSpLocks/>
          </p:cNvCxnSpPr>
          <p:nvPr/>
        </p:nvCxnSpPr>
        <p:spPr>
          <a:xfrm>
            <a:off x="1165169" y="50237"/>
            <a:ext cx="46933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同心圆 9">
            <a:extLst>
              <a:ext uri="{FF2B5EF4-FFF2-40B4-BE49-F238E27FC236}">
                <a16:creationId xmlns:a16="http://schemas.microsoft.com/office/drawing/2014/main" id="{42E20AEA-6931-8D43-A886-26526C47C211}"/>
              </a:ext>
            </a:extLst>
          </p:cNvPr>
          <p:cNvSpPr/>
          <p:nvPr/>
        </p:nvSpPr>
        <p:spPr>
          <a:xfrm>
            <a:off x="909446" y="19787"/>
            <a:ext cx="255723" cy="225631"/>
          </a:xfrm>
          <a:prstGeom prst="don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同心圆 12">
            <a:extLst>
              <a:ext uri="{FF2B5EF4-FFF2-40B4-BE49-F238E27FC236}">
                <a16:creationId xmlns:a16="http://schemas.microsoft.com/office/drawing/2014/main" id="{B26B628F-7379-7C4A-AB87-AC9B5399E5F4}"/>
              </a:ext>
            </a:extLst>
          </p:cNvPr>
          <p:cNvSpPr/>
          <p:nvPr/>
        </p:nvSpPr>
        <p:spPr>
          <a:xfrm>
            <a:off x="6659701" y="1033153"/>
            <a:ext cx="255723" cy="225631"/>
          </a:xfrm>
          <a:prstGeom prst="don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同心圆 16">
            <a:extLst>
              <a:ext uri="{FF2B5EF4-FFF2-40B4-BE49-F238E27FC236}">
                <a16:creationId xmlns:a16="http://schemas.microsoft.com/office/drawing/2014/main" id="{2F9A0CAE-4400-264B-B066-250B695D45A7}"/>
              </a:ext>
            </a:extLst>
          </p:cNvPr>
          <p:cNvSpPr/>
          <p:nvPr/>
        </p:nvSpPr>
        <p:spPr>
          <a:xfrm>
            <a:off x="6667591" y="3562596"/>
            <a:ext cx="255723" cy="225631"/>
          </a:xfrm>
          <a:prstGeom prst="don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0CD22623-BCA3-0147-9B0E-C71FA5B49E6B}"/>
              </a:ext>
            </a:extLst>
          </p:cNvPr>
          <p:cNvCxnSpPr>
            <a:cxnSpLocks/>
          </p:cNvCxnSpPr>
          <p:nvPr/>
        </p:nvCxnSpPr>
        <p:spPr>
          <a:xfrm>
            <a:off x="6915424" y="4546268"/>
            <a:ext cx="46543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43DDB7A8-8ECC-7947-A6C2-690648DC58B7}"/>
              </a:ext>
            </a:extLst>
          </p:cNvPr>
          <p:cNvCxnSpPr>
            <a:cxnSpLocks/>
          </p:cNvCxnSpPr>
          <p:nvPr/>
        </p:nvCxnSpPr>
        <p:spPr>
          <a:xfrm>
            <a:off x="1165169" y="5413166"/>
            <a:ext cx="46933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同心圆 19">
            <a:extLst>
              <a:ext uri="{FF2B5EF4-FFF2-40B4-BE49-F238E27FC236}">
                <a16:creationId xmlns:a16="http://schemas.microsoft.com/office/drawing/2014/main" id="{C3463625-002C-B049-833F-12709283610B}"/>
              </a:ext>
            </a:extLst>
          </p:cNvPr>
          <p:cNvSpPr/>
          <p:nvPr/>
        </p:nvSpPr>
        <p:spPr>
          <a:xfrm>
            <a:off x="966490" y="5413166"/>
            <a:ext cx="255723" cy="225631"/>
          </a:xfrm>
          <a:prstGeom prst="don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75E74605-ED05-D84A-9280-BBAF947C4F05}"/>
              </a:ext>
            </a:extLst>
          </p:cNvPr>
          <p:cNvCxnSpPr>
            <a:cxnSpLocks/>
          </p:cNvCxnSpPr>
          <p:nvPr/>
        </p:nvCxnSpPr>
        <p:spPr>
          <a:xfrm>
            <a:off x="6923314" y="6349338"/>
            <a:ext cx="46543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同心圆 21">
            <a:extLst>
              <a:ext uri="{FF2B5EF4-FFF2-40B4-BE49-F238E27FC236}">
                <a16:creationId xmlns:a16="http://schemas.microsoft.com/office/drawing/2014/main" id="{DF58C67C-53B7-7042-8207-7C27A2997508}"/>
              </a:ext>
            </a:extLst>
          </p:cNvPr>
          <p:cNvSpPr/>
          <p:nvPr/>
        </p:nvSpPr>
        <p:spPr>
          <a:xfrm>
            <a:off x="6652498" y="4595749"/>
            <a:ext cx="255723" cy="225631"/>
          </a:xfrm>
          <a:prstGeom prst="don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3" name="禁止符 22">
            <a:extLst>
              <a:ext uri="{FF2B5EF4-FFF2-40B4-BE49-F238E27FC236}">
                <a16:creationId xmlns:a16="http://schemas.microsoft.com/office/drawing/2014/main" id="{909089B9-29D3-B04C-8AAC-88A251923115}"/>
              </a:ext>
            </a:extLst>
          </p:cNvPr>
          <p:cNvSpPr/>
          <p:nvPr/>
        </p:nvSpPr>
        <p:spPr>
          <a:xfrm>
            <a:off x="980263" y="3426034"/>
            <a:ext cx="241950" cy="255317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4" name="爆炸形 1 23">
            <a:extLst>
              <a:ext uri="{FF2B5EF4-FFF2-40B4-BE49-F238E27FC236}">
                <a16:creationId xmlns:a16="http://schemas.microsoft.com/office/drawing/2014/main" id="{E68AE868-68D2-954D-8CFB-A33AE99C27E2}"/>
              </a:ext>
            </a:extLst>
          </p:cNvPr>
          <p:cNvSpPr/>
          <p:nvPr/>
        </p:nvSpPr>
        <p:spPr>
          <a:xfrm rot="1249815">
            <a:off x="3585541" y="1072867"/>
            <a:ext cx="1768288" cy="739589"/>
          </a:xfrm>
          <a:prstGeom prst="irregularSeal1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rgbClr val="FF0000"/>
                </a:solidFill>
              </a:rPr>
              <a:t>网状结构</a:t>
            </a:r>
          </a:p>
        </p:txBody>
      </p:sp>
    </p:spTree>
    <p:extLst>
      <p:ext uri="{BB962C8B-B14F-4D97-AF65-F5344CB8AC3E}">
        <p14:creationId xmlns:p14="http://schemas.microsoft.com/office/powerpoint/2010/main" val="183868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029">
            <a:extLst>
              <a:ext uri="{FF2B5EF4-FFF2-40B4-BE49-F238E27FC236}">
                <a16:creationId xmlns:a16="http://schemas.microsoft.com/office/drawing/2014/main" id="{DAD71717-F26C-B341-B926-D3022799F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816" y="1906197"/>
            <a:ext cx="3429000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参 考 教 材</a:t>
            </a:r>
          </a:p>
        </p:txBody>
      </p:sp>
      <p:sp>
        <p:nvSpPr>
          <p:cNvPr id="11266" name="Text Box 1030">
            <a:extLst>
              <a:ext uri="{FF2B5EF4-FFF2-40B4-BE49-F238E27FC236}">
                <a16:creationId xmlns:a16="http://schemas.microsoft.com/office/drawing/2014/main" id="{EBEFE7B2-A477-9245-AFE5-F452F8BE0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7337" y="3213100"/>
            <a:ext cx="3491959" cy="2618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/>
              <a:t>数据结构与算法</a:t>
            </a:r>
          </a:p>
          <a:p>
            <a:pPr algn="ctr" eaLnBrk="1" hangingPunct="1"/>
            <a:r>
              <a:rPr lang="zh-CN" altLang="en-US" b="1"/>
              <a:t>（第</a:t>
            </a:r>
            <a:r>
              <a:rPr lang="en-US" altLang="zh-CN" b="1"/>
              <a:t>4</a:t>
            </a:r>
            <a:r>
              <a:rPr lang="zh-CN" altLang="en-US" b="1"/>
              <a:t>版）</a:t>
            </a:r>
          </a:p>
          <a:p>
            <a:pPr algn="ctr" eaLnBrk="1" hangingPunct="1"/>
            <a:r>
              <a:rPr lang="zh-CN" altLang="en-US" sz="1800" b="1"/>
              <a:t>编著  廖明宏 郭福顺 张岩 李秀坤</a:t>
            </a:r>
          </a:p>
          <a:p>
            <a:pPr algn="ctr" eaLnBrk="1" hangingPunct="1"/>
            <a:endParaRPr lang="zh-CN" altLang="en-US" sz="1800" b="1"/>
          </a:p>
          <a:p>
            <a:pPr algn="ctr" eaLnBrk="1" hangingPunct="1"/>
            <a:endParaRPr lang="zh-CN" altLang="en-US" b="1"/>
          </a:p>
          <a:p>
            <a:pPr algn="ctr" eaLnBrk="1" hangingPunct="1"/>
            <a:r>
              <a:rPr lang="zh-CN" altLang="en-US" b="1"/>
              <a:t>高等教育出版社</a:t>
            </a:r>
          </a:p>
          <a:p>
            <a:pPr algn="ctr" eaLnBrk="1" hangingPunct="1"/>
            <a:endParaRPr lang="en-US" altLang="zh-CN" b="1"/>
          </a:p>
        </p:txBody>
      </p:sp>
      <p:pic>
        <p:nvPicPr>
          <p:cNvPr id="11267" name="图片 2">
            <a:extLst>
              <a:ext uri="{FF2B5EF4-FFF2-40B4-BE49-F238E27FC236}">
                <a16:creationId xmlns:a16="http://schemas.microsoft.com/office/drawing/2014/main" id="{367091CA-498D-2C49-A60C-6A4D933D3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810" y="1668957"/>
            <a:ext cx="3051660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19744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2052">
            <a:extLst>
              <a:ext uri="{FF2B5EF4-FFF2-40B4-BE49-F238E27FC236}">
                <a16:creationId xmlns:a16="http://schemas.microsoft.com/office/drawing/2014/main" id="{4424675B-9E05-504B-BF93-A90FB3D1D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113" y="910010"/>
            <a:ext cx="3429000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参考资料</a:t>
            </a:r>
          </a:p>
        </p:txBody>
      </p:sp>
      <p:sp>
        <p:nvSpPr>
          <p:cNvPr id="12290" name="矩形 1">
            <a:extLst>
              <a:ext uri="{FF2B5EF4-FFF2-40B4-BE49-F238E27FC236}">
                <a16:creationId xmlns:a16="http://schemas.microsoft.com/office/drawing/2014/main" id="{CCF22954-FCBA-774A-A808-701CD643B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8176" y="2058431"/>
            <a:ext cx="8633362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FF3300"/>
              </a:buClr>
              <a:buFont typeface="Wingdings" pitchFamily="2" charset="2"/>
              <a:buChar char="ü"/>
            </a:pPr>
            <a:r>
              <a:rPr lang="en-US" altLang="zh-CN" dirty="0"/>
              <a:t>Ellis </a:t>
            </a:r>
            <a:r>
              <a:rPr lang="en-US" altLang="zh-CN" dirty="0" err="1"/>
              <a:t>Horawitz,Sartaj</a:t>
            </a:r>
            <a:r>
              <a:rPr lang="en-US" altLang="zh-CN" dirty="0"/>
              <a:t> </a:t>
            </a:r>
            <a:r>
              <a:rPr lang="en-US" altLang="zh-CN" dirty="0" err="1"/>
              <a:t>Sahni,Susan</a:t>
            </a:r>
            <a:r>
              <a:rPr lang="en-US" altLang="zh-CN" dirty="0"/>
              <a:t> Anderson-Freed</a:t>
            </a:r>
            <a:r>
              <a:rPr lang="zh-CN" altLang="en-US" dirty="0"/>
              <a:t>著</a:t>
            </a:r>
            <a:r>
              <a:rPr lang="en-US" altLang="zh-CN" dirty="0"/>
              <a:t>,</a:t>
            </a:r>
          </a:p>
          <a:p>
            <a:pPr>
              <a:buClr>
                <a:srgbClr val="FF3300"/>
              </a:buClr>
            </a:pPr>
            <a:r>
              <a:rPr lang="en-US" altLang="zh-CN" dirty="0"/>
              <a:t>    </a:t>
            </a:r>
            <a:r>
              <a:rPr lang="zh-CN" altLang="en-US" dirty="0"/>
              <a:t>李建中</a:t>
            </a:r>
            <a:r>
              <a:rPr lang="en-US" altLang="zh-CN" dirty="0"/>
              <a:t>,</a:t>
            </a:r>
            <a:r>
              <a:rPr lang="zh-CN" altLang="en-US" dirty="0"/>
              <a:t>张岩</a:t>
            </a:r>
            <a:r>
              <a:rPr lang="en-US" altLang="zh-CN" dirty="0"/>
              <a:t>,</a:t>
            </a:r>
            <a:r>
              <a:rPr lang="zh-CN" altLang="en-US" dirty="0"/>
              <a:t>李治军译</a:t>
            </a:r>
            <a:r>
              <a:rPr lang="en-US" altLang="zh-CN" dirty="0"/>
              <a:t>.Fundamentals of Data Structures in C.</a:t>
            </a:r>
          </a:p>
          <a:p>
            <a:pPr>
              <a:buClr>
                <a:srgbClr val="FF3300"/>
              </a:buClr>
            </a:pPr>
            <a:r>
              <a:rPr lang="en-US" altLang="zh-CN" dirty="0"/>
              <a:t>    </a:t>
            </a:r>
            <a:r>
              <a:rPr lang="zh-CN" altLang="en-US" dirty="0"/>
              <a:t>机械工业出版社</a:t>
            </a:r>
            <a:r>
              <a:rPr lang="en-US" altLang="zh-CN" dirty="0"/>
              <a:t>.2006.</a:t>
            </a:r>
          </a:p>
          <a:p>
            <a:pPr>
              <a:buClr>
                <a:srgbClr val="FF3300"/>
              </a:buClr>
            </a:pPr>
            <a:endParaRPr lang="en-US" altLang="zh-CN" dirty="0"/>
          </a:p>
          <a:p>
            <a:pPr>
              <a:buClr>
                <a:srgbClr val="FF3300"/>
              </a:buClr>
              <a:buFont typeface="Wingdings" pitchFamily="2" charset="2"/>
              <a:buChar char="ü"/>
            </a:pPr>
            <a:r>
              <a:rPr lang="en-US" altLang="zh-CN" dirty="0"/>
              <a:t>Sartaj </a:t>
            </a:r>
            <a:r>
              <a:rPr lang="en-US" altLang="zh-CN" dirty="0" err="1"/>
              <a:t>Sahni</a:t>
            </a:r>
            <a:r>
              <a:rPr lang="zh-CN" altLang="en-US" dirty="0"/>
              <a:t>著</a:t>
            </a:r>
            <a:r>
              <a:rPr lang="en-US" altLang="zh-CN" dirty="0"/>
              <a:t>,</a:t>
            </a:r>
            <a:r>
              <a:rPr lang="zh-CN" altLang="en-US" dirty="0"/>
              <a:t>汪诗林</a:t>
            </a:r>
            <a:r>
              <a:rPr lang="en-US" altLang="zh-CN" dirty="0"/>
              <a:t>,</a:t>
            </a:r>
            <a:r>
              <a:rPr lang="zh-CN" altLang="en-US" dirty="0"/>
              <a:t>孙晓东</a:t>
            </a:r>
            <a:r>
              <a:rPr lang="en-US" altLang="zh-CN" dirty="0"/>
              <a:t>.</a:t>
            </a:r>
          </a:p>
          <a:p>
            <a:pPr>
              <a:buClr>
                <a:srgbClr val="FF3300"/>
              </a:buClr>
            </a:pPr>
            <a:r>
              <a:rPr lang="en-US" altLang="zh-CN" dirty="0"/>
              <a:t>     Data </a:t>
            </a:r>
            <a:r>
              <a:rPr lang="en-US" altLang="zh-CN" dirty="0" err="1"/>
              <a:t>Structures,Algorithms,and</a:t>
            </a:r>
            <a:r>
              <a:rPr lang="en-US" altLang="zh-CN" dirty="0"/>
              <a:t> Applications in C++.</a:t>
            </a:r>
          </a:p>
          <a:p>
            <a:pPr>
              <a:buClr>
                <a:srgbClr val="FF3300"/>
              </a:buClr>
            </a:pPr>
            <a:r>
              <a:rPr lang="en-US" altLang="zh-CN" dirty="0"/>
              <a:t>     </a:t>
            </a:r>
            <a:r>
              <a:rPr lang="zh-CN" altLang="en-US" dirty="0"/>
              <a:t>机械工业出版社</a:t>
            </a:r>
            <a:r>
              <a:rPr lang="en-US" altLang="zh-CN" dirty="0"/>
              <a:t>.2006.</a:t>
            </a:r>
          </a:p>
          <a:p>
            <a:pPr>
              <a:buClr>
                <a:srgbClr val="FF3300"/>
              </a:buClr>
            </a:pPr>
            <a:endParaRPr lang="en-US" altLang="zh-CN" dirty="0"/>
          </a:p>
          <a:p>
            <a:pPr>
              <a:buClr>
                <a:srgbClr val="FF3300"/>
              </a:buClr>
              <a:buFont typeface="Wingdings" pitchFamily="2" charset="2"/>
              <a:buChar char="ü"/>
            </a:pPr>
            <a:r>
              <a:rPr lang="zh-CN" altLang="en-US" dirty="0"/>
              <a:t>李秀坤</a:t>
            </a:r>
            <a:r>
              <a:rPr lang="en-US" altLang="zh-CN" dirty="0"/>
              <a:t>,</a:t>
            </a:r>
            <a:r>
              <a:rPr lang="zh-CN" altLang="en-US" dirty="0"/>
              <a:t>张岩</a:t>
            </a:r>
            <a:r>
              <a:rPr lang="en-US" altLang="zh-CN" dirty="0"/>
              <a:t>,</a:t>
            </a:r>
            <a:r>
              <a:rPr lang="zh-CN" altLang="en-US" dirty="0"/>
              <a:t>李治军</a:t>
            </a:r>
            <a:r>
              <a:rPr lang="en-US" altLang="zh-CN" dirty="0"/>
              <a:t>,</a:t>
            </a:r>
            <a:r>
              <a:rPr lang="zh-CN" altLang="en-US" dirty="0"/>
              <a:t>娄久</a:t>
            </a:r>
            <a:r>
              <a:rPr lang="en-US" altLang="zh-CN" dirty="0"/>
              <a:t>.</a:t>
            </a:r>
            <a:r>
              <a:rPr lang="zh-CN" altLang="en-US" dirty="0"/>
              <a:t>数据结构与算法实验教程</a:t>
            </a:r>
            <a:r>
              <a:rPr lang="en-US" altLang="zh-CN" dirty="0"/>
              <a:t>.</a:t>
            </a:r>
          </a:p>
          <a:p>
            <a:pPr>
              <a:buClr>
                <a:srgbClr val="FF3300"/>
              </a:buClr>
            </a:pPr>
            <a:r>
              <a:rPr lang="en-US" altLang="zh-CN" dirty="0"/>
              <a:t>     </a:t>
            </a:r>
            <a:r>
              <a:rPr lang="zh-CN" altLang="en-US" dirty="0"/>
              <a:t>高等教育出版社</a:t>
            </a:r>
            <a:r>
              <a:rPr lang="en-US" altLang="zh-CN" dirty="0"/>
              <a:t>.2009.</a:t>
            </a:r>
          </a:p>
        </p:txBody>
      </p:sp>
    </p:spTree>
    <p:extLst>
      <p:ext uri="{BB962C8B-B14F-4D97-AF65-F5344CB8AC3E}">
        <p14:creationId xmlns:p14="http://schemas.microsoft.com/office/powerpoint/2010/main" val="112149626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图片 2" descr="图片包含 游戏机, 食物, 标志, 火车&#10;&#10;描述已自动生成">
            <a:extLst>
              <a:ext uri="{FF2B5EF4-FFF2-40B4-BE49-F238E27FC236}">
                <a16:creationId xmlns:a16="http://schemas.microsoft.com/office/drawing/2014/main" id="{50F3EA8A-2B5E-454B-A375-AF61DDD56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87" y="1966541"/>
            <a:ext cx="2428663" cy="708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6" name="图片 4" descr="手机截图图社交软件的信息&#10;&#10;描述已自动生成">
            <a:extLst>
              <a:ext uri="{FF2B5EF4-FFF2-40B4-BE49-F238E27FC236}">
                <a16:creationId xmlns:a16="http://schemas.microsoft.com/office/drawing/2014/main" id="{2E057DB0-0DD1-004C-B397-19C917647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62" y="3105793"/>
            <a:ext cx="10306493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EEC5C14-8644-6346-8F6B-0D26FF6AD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643" y="686538"/>
            <a:ext cx="1717896" cy="937034"/>
          </a:xfrm>
          <a:prstGeom prst="rect">
            <a:avLst/>
          </a:prstGeom>
        </p:spPr>
      </p:pic>
      <p:sp>
        <p:nvSpPr>
          <p:cNvPr id="3" name="爆炸形 2 2">
            <a:extLst>
              <a:ext uri="{FF2B5EF4-FFF2-40B4-BE49-F238E27FC236}">
                <a16:creationId xmlns:a16="http://schemas.microsoft.com/office/drawing/2014/main" id="{E4C5DD13-90CB-4548-A4EF-E2F1CD7DE37B}"/>
              </a:ext>
            </a:extLst>
          </p:cNvPr>
          <p:cNvSpPr/>
          <p:nvPr/>
        </p:nvSpPr>
        <p:spPr>
          <a:xfrm>
            <a:off x="8407730" y="2320721"/>
            <a:ext cx="2614711" cy="1386444"/>
          </a:xfrm>
          <a:prstGeom prst="irregularSeal2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rgbClr val="FF0000"/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  </a:t>
            </a:r>
            <a:r>
              <a:rPr kumimoji="1" lang="zh-CN" altLang="en-US" sz="2800" dirty="0">
                <a:solidFill>
                  <a:srgbClr val="FF0000"/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建议</a:t>
            </a:r>
          </a:p>
        </p:txBody>
      </p:sp>
    </p:spTree>
    <p:extLst>
      <p:ext uri="{BB962C8B-B14F-4D97-AF65-F5344CB8AC3E}">
        <p14:creationId xmlns:p14="http://schemas.microsoft.com/office/powerpoint/2010/main" val="1101644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9" name="Group 9">
            <a:extLst>
              <a:ext uri="{FF2B5EF4-FFF2-40B4-BE49-F238E27FC236}">
                <a16:creationId xmlns:a16="http://schemas.microsoft.com/office/drawing/2014/main" id="{3D4C27CD-8BCF-0C47-A8A9-9FEDEB309241}"/>
              </a:ext>
            </a:extLst>
          </p:cNvPr>
          <p:cNvGrpSpPr>
            <a:grpSpLocks/>
          </p:cNvGrpSpPr>
          <p:nvPr/>
        </p:nvGrpSpPr>
        <p:grpSpPr bwMode="auto">
          <a:xfrm>
            <a:off x="2640013" y="3116264"/>
            <a:ext cx="1046162" cy="1862137"/>
            <a:chOff x="703" y="2498"/>
            <a:chExt cx="659" cy="1173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13E3D44B-95F4-584C-9C62-C2AA613505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7" y="2750"/>
              <a:ext cx="115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zh-CN" altLang="en-US" sz="2000" b="1"/>
            </a:p>
          </p:txBody>
        </p:sp>
        <p:sp>
          <p:nvSpPr>
            <p:cNvPr id="7195" name="Text Box 5">
              <a:extLst>
                <a:ext uri="{FF2B5EF4-FFF2-40B4-BE49-F238E27FC236}">
                  <a16:creationId xmlns:a16="http://schemas.microsoft.com/office/drawing/2014/main" id="{8B76D977-7FBE-994D-9C1B-252D0B7F7C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" y="2498"/>
              <a:ext cx="115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 b="1"/>
            </a:p>
          </p:txBody>
        </p:sp>
        <p:sp>
          <p:nvSpPr>
            <p:cNvPr id="7196" name="Text Box 7">
              <a:extLst>
                <a:ext uri="{FF2B5EF4-FFF2-40B4-BE49-F238E27FC236}">
                  <a16:creationId xmlns:a16="http://schemas.microsoft.com/office/drawing/2014/main" id="{3172745C-2220-D248-8F33-9D26C51EFC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7" y="3385"/>
              <a:ext cx="115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2000" b="1"/>
            </a:p>
          </p:txBody>
        </p:sp>
        <p:sp>
          <p:nvSpPr>
            <p:cNvPr id="7197" name="Text Box 8">
              <a:extLst>
                <a:ext uri="{FF2B5EF4-FFF2-40B4-BE49-F238E27FC236}">
                  <a16:creationId xmlns:a16="http://schemas.microsoft.com/office/drawing/2014/main" id="{F32ADA1E-F0B9-1948-983A-0AD83CA5A8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" y="2836"/>
              <a:ext cx="115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="1"/>
            </a:p>
          </p:txBody>
        </p:sp>
      </p:grpSp>
      <p:sp>
        <p:nvSpPr>
          <p:cNvPr id="7170" name="TextBox 2">
            <a:extLst>
              <a:ext uri="{FF2B5EF4-FFF2-40B4-BE49-F238E27FC236}">
                <a16:creationId xmlns:a16="http://schemas.microsoft.com/office/drawing/2014/main" id="{79D7749C-5E8E-6A4D-81E4-4D65DB8CF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5723" y="984600"/>
            <a:ext cx="5109091" cy="222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教学安排：讲课学时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40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，实验学时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16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考核要求：期末考试占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70%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          实验成绩占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20%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          平时作业占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10%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30FC049-F7E7-9C4B-8E83-0CD08B5D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322315"/>
              </p:ext>
            </p:extLst>
          </p:nvPr>
        </p:nvGraphicFramePr>
        <p:xfrm>
          <a:off x="2334676" y="3483380"/>
          <a:ext cx="7522647" cy="2705491"/>
        </p:xfrm>
        <a:graphic>
          <a:graphicData uri="http://schemas.openxmlformats.org/drawingml/2006/table">
            <a:tbl>
              <a:tblPr/>
              <a:tblGrid>
                <a:gridCol w="1209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8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5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0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marL="91443" marR="91443" marT="45662" marB="4566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计算机专业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1-4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班</a:t>
                      </a:r>
                    </a:p>
                  </a:txBody>
                  <a:tcPr marL="91443" marR="91443"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计算机专业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5-8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班</a:t>
                      </a:r>
                    </a:p>
                  </a:txBody>
                  <a:tcPr marL="91443" marR="91443"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1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上课时间</a:t>
                      </a:r>
                    </a:p>
                  </a:txBody>
                  <a:tcPr marL="91443" marR="91443" marT="45662" marB="4566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3-13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周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周二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3-4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节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 and 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周四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3-4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节</a:t>
                      </a:r>
                    </a:p>
                  </a:txBody>
                  <a:tcPr marL="91443" marR="91443"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3-13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周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周二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5-6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节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 and 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周四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5-6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节</a:t>
                      </a:r>
                    </a:p>
                  </a:txBody>
                  <a:tcPr marL="91443" marR="91443"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上课地点</a:t>
                      </a:r>
                    </a:p>
                  </a:txBody>
                  <a:tcPr marL="91443" marR="91443" marT="45662" marB="4566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H308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教室</a:t>
                      </a:r>
                    </a:p>
                  </a:txBody>
                  <a:tcPr marL="91443" marR="91443"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H308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教室</a:t>
                      </a:r>
                    </a:p>
                  </a:txBody>
                  <a:tcPr marL="91443" marR="91443"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3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考试时间</a:t>
                      </a:r>
                    </a:p>
                  </a:txBody>
                  <a:tcPr marL="91443" marR="91443" marT="45662" marB="4566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时间地点待定</a:t>
                      </a:r>
                    </a:p>
                  </a:txBody>
                  <a:tcPr marL="91443" marR="91443"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时间地点待定</a:t>
                      </a:r>
                    </a:p>
                  </a:txBody>
                  <a:tcPr marL="91443" marR="91443" marT="45662" marB="456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AB74B620-A6BF-F942-AE92-0807511BF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4010" y="984600"/>
            <a:ext cx="3049270" cy="17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8451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2B22528-51B5-EB4E-A1B2-4D68C8318737}"/>
              </a:ext>
            </a:extLst>
          </p:cNvPr>
          <p:cNvSpPr txBox="1"/>
          <p:nvPr/>
        </p:nvSpPr>
        <p:spPr>
          <a:xfrm>
            <a:off x="3711151" y="990665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线上教学注意事项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977E8-CF1E-F547-A368-29BB9B9F876D}"/>
              </a:ext>
            </a:extLst>
          </p:cNvPr>
          <p:cNvSpPr txBox="1"/>
          <p:nvPr/>
        </p:nvSpPr>
        <p:spPr>
          <a:xfrm>
            <a:off x="1901047" y="1915329"/>
            <a:ext cx="8924796" cy="3346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、记住上课时间，按时进群上课，不旷课</a:t>
            </a:r>
            <a:endParaRPr kumimoji="1" lang="en-US" altLang="zh-CN" sz="2400" dirty="0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、阅读课程指南，课前预习，培养自学能力</a:t>
            </a:r>
            <a:endParaRPr kumimoji="1" lang="en-US" altLang="zh-CN" sz="2400" dirty="0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、按时完成并提交作业（</a:t>
            </a:r>
            <a:r>
              <a:rPr kumimoji="1" lang="en-US" altLang="zh-CN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E-mail</a:t>
            </a:r>
            <a:r>
              <a:rPr kumimoji="1" lang="zh-CN" altLang="en-US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）</a:t>
            </a:r>
            <a:endParaRPr kumimoji="1" lang="en-US" altLang="zh-CN" sz="2400" dirty="0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、下载安装腾讯会议</a:t>
            </a:r>
            <a:r>
              <a:rPr kumimoji="1" lang="en-US" altLang="zh-CN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APP</a:t>
            </a:r>
            <a:r>
              <a:rPr kumimoji="1" lang="zh-CN" altLang="en-US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QQ</a:t>
            </a:r>
            <a:r>
              <a:rPr kumimoji="1" lang="zh-CN" altLang="en-US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屏幕分享及雨课堂学习平台备用</a:t>
            </a:r>
            <a:endParaRPr kumimoji="1" lang="en-US" altLang="zh-CN" sz="2400" dirty="0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、保持</a:t>
            </a:r>
            <a:r>
              <a:rPr kumimoji="1" lang="en-US" altLang="zh-CN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QQ</a:t>
            </a:r>
            <a:r>
              <a:rPr kumimoji="1" lang="zh-CN" altLang="en-US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在线，所有课程通知、资料在</a:t>
            </a:r>
            <a:r>
              <a:rPr kumimoji="1" lang="en-US" altLang="zh-CN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QQ</a:t>
            </a:r>
            <a:r>
              <a:rPr kumimoji="1" lang="zh-CN" altLang="en-US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群发布</a:t>
            </a:r>
            <a:endParaRPr kumimoji="1" lang="en-US" altLang="zh-CN" sz="2400" dirty="0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kumimoji="1" lang="zh-CN" altLang="en-US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QQ</a:t>
            </a:r>
            <a:r>
              <a:rPr kumimoji="1" lang="zh-CN" altLang="en-US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群投票（课堂点名）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D217E6-AE05-3B42-9152-0530176E2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415" y="5810182"/>
            <a:ext cx="1354871" cy="660500"/>
          </a:xfrm>
          <a:prstGeom prst="rect">
            <a:avLst/>
          </a:prstGeom>
        </p:spPr>
      </p:pic>
      <p:pic>
        <p:nvPicPr>
          <p:cNvPr id="11" name="图片 10" descr="卡通人物&#10;&#10;描述已自动生成">
            <a:extLst>
              <a:ext uri="{FF2B5EF4-FFF2-40B4-BE49-F238E27FC236}">
                <a16:creationId xmlns:a16="http://schemas.microsoft.com/office/drawing/2014/main" id="{51E44EF4-7D4B-FE46-9E92-5DE2523C3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504" y="5908420"/>
            <a:ext cx="2237815" cy="62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18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0FA113-080D-9149-BEFC-28C74DE88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135" y="2180291"/>
            <a:ext cx="31750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37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柱体 3">
            <a:extLst>
              <a:ext uri="{FF2B5EF4-FFF2-40B4-BE49-F238E27FC236}">
                <a16:creationId xmlns:a16="http://schemas.microsoft.com/office/drawing/2014/main" id="{3118502E-0441-EB4B-99F6-C78FAA668B09}"/>
              </a:ext>
            </a:extLst>
          </p:cNvPr>
          <p:cNvSpPr/>
          <p:nvPr/>
        </p:nvSpPr>
        <p:spPr>
          <a:xfrm>
            <a:off x="1196670" y="1893120"/>
            <a:ext cx="1095018" cy="139423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数</a:t>
            </a:r>
            <a:endParaRPr kumimoji="1" lang="en-US" altLang="zh-CN" sz="2400" dirty="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kumimoji="1" lang="zh-CN" altLang="en-US" sz="2400" dirty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36758F-10AD-3247-BD34-3DF6F81E5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664" y="1893121"/>
            <a:ext cx="1341101" cy="1341101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14B0455D-C6F4-5645-974A-3461E977C9FC}"/>
              </a:ext>
            </a:extLst>
          </p:cNvPr>
          <p:cNvSpPr/>
          <p:nvPr/>
        </p:nvSpPr>
        <p:spPr>
          <a:xfrm>
            <a:off x="2291688" y="2436236"/>
            <a:ext cx="7253975" cy="390670"/>
          </a:xfrm>
          <a:prstGeom prst="rightArrow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27BBD4-1E5C-D843-AEB3-564DED6BA0FE}"/>
              </a:ext>
            </a:extLst>
          </p:cNvPr>
          <p:cNvSpPr txBox="1"/>
          <p:nvPr/>
        </p:nvSpPr>
        <p:spPr>
          <a:xfrm>
            <a:off x="5385382" y="952826"/>
            <a:ext cx="225631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9900" b="1" dirty="0">
                <a:solidFill>
                  <a:srgbClr val="FF0000"/>
                </a:solidFill>
                <a:latin typeface="Baoli SC" panose="02010600040101010101" pitchFamily="2" charset="-122"/>
                <a:ea typeface="Baoli SC" panose="02010600040101010101" pitchFamily="2" charset="-122"/>
              </a:rPr>
              <a:t>？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EE04FD3-F2BA-4C4E-8837-EAF34C7C8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876" y="3592986"/>
            <a:ext cx="2659770" cy="1280630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2B919AA-B916-8A48-95FD-DE8CE716A01E}"/>
              </a:ext>
            </a:extLst>
          </p:cNvPr>
          <p:cNvSpPr txBox="1"/>
          <p:nvPr/>
        </p:nvSpPr>
        <p:spPr>
          <a:xfrm>
            <a:off x="1775463" y="5237534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SimHei" panose="02010609060101010101" pitchFamily="49" charset="-122"/>
                <a:ea typeface="SimHei" panose="02010609060101010101" pitchFamily="49" charset="-122"/>
              </a:rPr>
              <a:t>实现数据存储  确定数据结构  设计实现算法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DE23E35-BD38-8742-BC77-7737C007E3B2}"/>
              </a:ext>
            </a:extLst>
          </p:cNvPr>
          <p:cNvSpPr/>
          <p:nvPr/>
        </p:nvSpPr>
        <p:spPr>
          <a:xfrm>
            <a:off x="1691640" y="3287355"/>
            <a:ext cx="108727" cy="990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BDAD72A9-8C24-924F-8777-AEE2467FB40E}"/>
              </a:ext>
            </a:extLst>
          </p:cNvPr>
          <p:cNvSpPr/>
          <p:nvPr/>
        </p:nvSpPr>
        <p:spPr>
          <a:xfrm>
            <a:off x="1691640" y="4163347"/>
            <a:ext cx="3068065" cy="22971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箭头 20">
            <a:extLst>
              <a:ext uri="{FF2B5EF4-FFF2-40B4-BE49-F238E27FC236}">
                <a16:creationId xmlns:a16="http://schemas.microsoft.com/office/drawing/2014/main" id="{51F8E34D-81F0-774C-A870-466AFCBA689E}"/>
              </a:ext>
            </a:extLst>
          </p:cNvPr>
          <p:cNvSpPr/>
          <p:nvPr/>
        </p:nvSpPr>
        <p:spPr>
          <a:xfrm rot="16200000">
            <a:off x="9654323" y="3641710"/>
            <a:ext cx="1076893" cy="23143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E55902D-5603-BB4D-8514-A1B52FC32070}"/>
              </a:ext>
            </a:extLst>
          </p:cNvPr>
          <p:cNvSpPr/>
          <p:nvPr/>
        </p:nvSpPr>
        <p:spPr>
          <a:xfrm rot="16200000">
            <a:off x="8813067" y="2865237"/>
            <a:ext cx="95458" cy="27658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09519D1-D6F2-5F4F-9054-B712A719BBE8}"/>
              </a:ext>
            </a:extLst>
          </p:cNvPr>
          <p:cNvGrpSpPr/>
          <p:nvPr/>
        </p:nvGrpSpPr>
        <p:grpSpPr>
          <a:xfrm>
            <a:off x="1833925" y="5835894"/>
            <a:ext cx="2588753" cy="594751"/>
            <a:chOff x="1833925" y="5459380"/>
            <a:chExt cx="2588753" cy="59475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6544842-E675-B841-B460-3B8E796B082C}"/>
                </a:ext>
              </a:extLst>
            </p:cNvPr>
            <p:cNvSpPr/>
            <p:nvPr/>
          </p:nvSpPr>
          <p:spPr>
            <a:xfrm>
              <a:off x="1833925" y="5459380"/>
              <a:ext cx="2588753" cy="7997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787711E-2EFC-DB48-94BE-ECE43FF97C44}"/>
                </a:ext>
              </a:extLst>
            </p:cNvPr>
            <p:cNvSpPr txBox="1"/>
            <p:nvPr/>
          </p:nvSpPr>
          <p:spPr>
            <a:xfrm>
              <a:off x="2417191" y="5592466"/>
              <a:ext cx="1463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b="1" dirty="0">
                  <a:latin typeface="SimSun" panose="02010600030101010101" pitchFamily="2" charset="-122"/>
                  <a:ea typeface="SimSun" panose="02010600030101010101" pitchFamily="2" charset="-122"/>
                </a:rPr>
                <a:t>外部存储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E510351-ED5D-4749-9C81-64CCAF585AD7}"/>
              </a:ext>
            </a:extLst>
          </p:cNvPr>
          <p:cNvGrpSpPr/>
          <p:nvPr/>
        </p:nvGrpSpPr>
        <p:grpSpPr>
          <a:xfrm>
            <a:off x="4729225" y="5834721"/>
            <a:ext cx="5317346" cy="595924"/>
            <a:chOff x="4729225" y="5458207"/>
            <a:chExt cx="5317346" cy="595924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E18D4C8-3917-214B-B52F-C0C6606442E8}"/>
                </a:ext>
              </a:extLst>
            </p:cNvPr>
            <p:cNvSpPr/>
            <p:nvPr/>
          </p:nvSpPr>
          <p:spPr>
            <a:xfrm>
              <a:off x="4729225" y="5458207"/>
              <a:ext cx="5317346" cy="8115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EE63A90-5E4D-1946-9150-0D12CB977504}"/>
                </a:ext>
              </a:extLst>
            </p:cNvPr>
            <p:cNvSpPr txBox="1"/>
            <p:nvPr/>
          </p:nvSpPr>
          <p:spPr>
            <a:xfrm>
              <a:off x="6313696" y="5592466"/>
              <a:ext cx="2328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b="1" dirty="0">
                  <a:latin typeface="SimSun" panose="02010600030101010101" pitchFamily="2" charset="-122"/>
                  <a:ea typeface="SimSun" panose="02010600030101010101" pitchFamily="2" charset="-122"/>
                </a:rPr>
                <a:t>内部存储</a:t>
              </a:r>
              <a:r>
                <a:rPr kumimoji="1" lang="en-US" altLang="zh-CN" sz="2400" b="1" dirty="0">
                  <a:latin typeface="SimSun" panose="02010600030101010101" pitchFamily="2" charset="-122"/>
                  <a:ea typeface="SimSun" panose="02010600030101010101" pitchFamily="2" charset="-122"/>
                </a:rPr>
                <a:t>+</a:t>
              </a:r>
              <a:r>
                <a:rPr kumimoji="1" lang="zh-CN" altLang="en-US" sz="2400" b="1" dirty="0">
                  <a:latin typeface="SimSun" panose="02010600030101010101" pitchFamily="2" charset="-122"/>
                  <a:ea typeface="SimSun" panose="02010600030101010101" pitchFamily="2" charset="-122"/>
                </a:rPr>
                <a:t>处理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D588B28-733E-FA4E-8127-952739FAB517}"/>
              </a:ext>
            </a:extLst>
          </p:cNvPr>
          <p:cNvSpPr/>
          <p:nvPr/>
        </p:nvSpPr>
        <p:spPr>
          <a:xfrm>
            <a:off x="1405219" y="544855"/>
            <a:ext cx="99629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数据：是用以描述客观事物的数值、字符，以及一切可以输入到计算机中     </a:t>
            </a:r>
            <a:endParaRPr lang="en-US" altLang="zh-CN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      并由计算机程序加以处理的符号的集合；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FAAA43-4462-A141-B731-1414124A79EB}"/>
              </a:ext>
            </a:extLst>
          </p:cNvPr>
          <p:cNvSpPr txBox="1"/>
          <p:nvPr/>
        </p:nvSpPr>
        <p:spPr>
          <a:xfrm>
            <a:off x="5075993" y="1263907"/>
            <a:ext cx="842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solidFill>
                  <a:srgbClr val="FF0000"/>
                </a:solidFill>
              </a:rPr>
              <a:t>●     ●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7196398-BDFD-F448-A922-1A525ED16A7D}"/>
              </a:ext>
            </a:extLst>
          </p:cNvPr>
          <p:cNvSpPr txBox="1"/>
          <p:nvPr/>
        </p:nvSpPr>
        <p:spPr>
          <a:xfrm>
            <a:off x="8984757" y="924225"/>
            <a:ext cx="842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solidFill>
                  <a:srgbClr val="FF0000"/>
                </a:solidFill>
              </a:rPr>
              <a:t>●    ●  </a:t>
            </a:r>
          </a:p>
        </p:txBody>
      </p:sp>
      <p:sp>
        <p:nvSpPr>
          <p:cNvPr id="26" name="右箭头 25">
            <a:extLst>
              <a:ext uri="{FF2B5EF4-FFF2-40B4-BE49-F238E27FC236}">
                <a16:creationId xmlns:a16="http://schemas.microsoft.com/office/drawing/2014/main" id="{2EC90D88-8E6E-A241-AB12-2B2FAC83CCFB}"/>
              </a:ext>
            </a:extLst>
          </p:cNvPr>
          <p:cNvSpPr/>
          <p:nvPr/>
        </p:nvSpPr>
        <p:spPr>
          <a:xfrm rot="16200000">
            <a:off x="1349305" y="1364635"/>
            <a:ext cx="869201" cy="17418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177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7" grpId="0"/>
      <p:bldP spid="18" grpId="0" animBg="1"/>
      <p:bldP spid="19" grpId="0" animBg="1"/>
      <p:bldP spid="21" grpId="0" animBg="1"/>
      <p:bldP spid="20" grpId="0" animBg="1"/>
      <p:bldP spid="2" grpId="0"/>
      <p:bldP spid="7" grpId="0"/>
      <p:bldP spid="23" grpId="0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>
            <a:extLst>
              <a:ext uri="{FF2B5EF4-FFF2-40B4-BE49-F238E27FC236}">
                <a16:creationId xmlns:a16="http://schemas.microsoft.com/office/drawing/2014/main" id="{53ABC580-7E26-D24F-99D7-B9229C4F596B}"/>
              </a:ext>
            </a:extLst>
          </p:cNvPr>
          <p:cNvSpPr/>
          <p:nvPr/>
        </p:nvSpPr>
        <p:spPr>
          <a:xfrm>
            <a:off x="329985" y="2196935"/>
            <a:ext cx="4517668" cy="41682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22398D1-F897-8A40-9D27-C2D0B82D2932}"/>
              </a:ext>
            </a:extLst>
          </p:cNvPr>
          <p:cNvSpPr/>
          <p:nvPr/>
        </p:nvSpPr>
        <p:spPr>
          <a:xfrm>
            <a:off x="352748" y="439387"/>
            <a:ext cx="11498825" cy="13703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F5E7F89-4485-9949-A50D-52269762896F}"/>
              </a:ext>
            </a:extLst>
          </p:cNvPr>
          <p:cNvSpPr/>
          <p:nvPr/>
        </p:nvSpPr>
        <p:spPr>
          <a:xfrm>
            <a:off x="5407774" y="2189844"/>
            <a:ext cx="6443799" cy="39496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六边形 4">
            <a:extLst>
              <a:ext uri="{FF2B5EF4-FFF2-40B4-BE49-F238E27FC236}">
                <a16:creationId xmlns:a16="http://schemas.microsoft.com/office/drawing/2014/main" id="{F2BC8CF7-4953-674B-96FA-F62585704167}"/>
              </a:ext>
            </a:extLst>
          </p:cNvPr>
          <p:cNvSpPr/>
          <p:nvPr/>
        </p:nvSpPr>
        <p:spPr>
          <a:xfrm>
            <a:off x="2142058" y="842963"/>
            <a:ext cx="1128156" cy="558140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问题</a:t>
            </a:r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476EB9E1-6B63-0F47-AA5A-2A50A6B4E4DC}"/>
              </a:ext>
            </a:extLst>
          </p:cNvPr>
          <p:cNvSpPr/>
          <p:nvPr/>
        </p:nvSpPr>
        <p:spPr>
          <a:xfrm>
            <a:off x="3719497" y="842963"/>
            <a:ext cx="1128156" cy="558140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算法</a:t>
            </a:r>
          </a:p>
        </p:txBody>
      </p:sp>
      <p:sp>
        <p:nvSpPr>
          <p:cNvPr id="7" name="六边形 6">
            <a:extLst>
              <a:ext uri="{FF2B5EF4-FFF2-40B4-BE49-F238E27FC236}">
                <a16:creationId xmlns:a16="http://schemas.microsoft.com/office/drawing/2014/main" id="{26507799-D754-144E-A2C4-B20C9096CC9D}"/>
              </a:ext>
            </a:extLst>
          </p:cNvPr>
          <p:cNvSpPr/>
          <p:nvPr/>
        </p:nvSpPr>
        <p:spPr>
          <a:xfrm>
            <a:off x="5407774" y="842963"/>
            <a:ext cx="1128156" cy="558140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实现</a:t>
            </a:r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7A32D388-7E83-734C-A704-4A536A22C52F}"/>
              </a:ext>
            </a:extLst>
          </p:cNvPr>
          <p:cNvSpPr/>
          <p:nvPr/>
        </p:nvSpPr>
        <p:spPr>
          <a:xfrm>
            <a:off x="7096051" y="842963"/>
            <a:ext cx="1128156" cy="558140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结果</a:t>
            </a:r>
          </a:p>
        </p:txBody>
      </p:sp>
      <p:sp>
        <p:nvSpPr>
          <p:cNvPr id="9" name="六边形 8">
            <a:extLst>
              <a:ext uri="{FF2B5EF4-FFF2-40B4-BE49-F238E27FC236}">
                <a16:creationId xmlns:a16="http://schemas.microsoft.com/office/drawing/2014/main" id="{5727F10F-4F50-3C42-914D-B8C19F9E55CD}"/>
              </a:ext>
            </a:extLst>
          </p:cNvPr>
          <p:cNvSpPr/>
          <p:nvPr/>
        </p:nvSpPr>
        <p:spPr>
          <a:xfrm>
            <a:off x="8784328" y="842963"/>
            <a:ext cx="1128156" cy="558140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分析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4917C6E1-1E40-2C41-AB98-62D185826A41}"/>
              </a:ext>
            </a:extLst>
          </p:cNvPr>
          <p:cNvCxnSpPr>
            <a:cxnSpLocks/>
            <a:stCxn id="48" idx="4"/>
            <a:endCxn id="5" idx="3"/>
          </p:cNvCxnSpPr>
          <p:nvPr/>
        </p:nvCxnSpPr>
        <p:spPr>
          <a:xfrm>
            <a:off x="1667276" y="1118541"/>
            <a:ext cx="474782" cy="34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386E1F3-E63A-7946-BFB8-34118FA6B469}"/>
              </a:ext>
            </a:extLst>
          </p:cNvPr>
          <p:cNvCxnSpPr>
            <a:cxnSpLocks/>
            <a:stCxn id="5" idx="0"/>
            <a:endCxn id="6" idx="3"/>
          </p:cNvCxnSpPr>
          <p:nvPr/>
        </p:nvCxnSpPr>
        <p:spPr>
          <a:xfrm>
            <a:off x="3270214" y="1122033"/>
            <a:ext cx="449283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8CD881C-0C27-DC43-B90F-EA62ABBC6B76}"/>
              </a:ext>
            </a:extLst>
          </p:cNvPr>
          <p:cNvCxnSpPr>
            <a:cxnSpLocks/>
            <a:stCxn id="6" idx="0"/>
            <a:endCxn id="7" idx="3"/>
          </p:cNvCxnSpPr>
          <p:nvPr/>
        </p:nvCxnSpPr>
        <p:spPr>
          <a:xfrm>
            <a:off x="4847653" y="1122033"/>
            <a:ext cx="560121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1319B6E9-A04B-F241-9785-AFD2DE7A4343}"/>
              </a:ext>
            </a:extLst>
          </p:cNvPr>
          <p:cNvCxnSpPr>
            <a:cxnSpLocks/>
            <a:stCxn id="7" idx="0"/>
            <a:endCxn id="8" idx="3"/>
          </p:cNvCxnSpPr>
          <p:nvPr/>
        </p:nvCxnSpPr>
        <p:spPr>
          <a:xfrm>
            <a:off x="6535930" y="1122033"/>
            <a:ext cx="560121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FE2325DC-BE87-3D44-A49A-CE29EAF6B9B0}"/>
              </a:ext>
            </a:extLst>
          </p:cNvPr>
          <p:cNvCxnSpPr>
            <a:cxnSpLocks/>
            <a:stCxn id="8" idx="0"/>
            <a:endCxn id="9" idx="3"/>
          </p:cNvCxnSpPr>
          <p:nvPr/>
        </p:nvCxnSpPr>
        <p:spPr>
          <a:xfrm>
            <a:off x="8224207" y="1122033"/>
            <a:ext cx="560121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07AD6C05-D83D-DB4C-8462-B19C12A0EAAB}"/>
              </a:ext>
            </a:extLst>
          </p:cNvPr>
          <p:cNvCxnSpPr>
            <a:cxnSpLocks/>
            <a:stCxn id="9" idx="0"/>
            <a:endCxn id="31" idx="3"/>
          </p:cNvCxnSpPr>
          <p:nvPr/>
        </p:nvCxnSpPr>
        <p:spPr>
          <a:xfrm>
            <a:off x="9912484" y="1122033"/>
            <a:ext cx="560121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六边形 30">
            <a:extLst>
              <a:ext uri="{FF2B5EF4-FFF2-40B4-BE49-F238E27FC236}">
                <a16:creationId xmlns:a16="http://schemas.microsoft.com/office/drawing/2014/main" id="{76A0A8DA-3F2C-5345-8FAB-AE725354DD29}"/>
              </a:ext>
            </a:extLst>
          </p:cNvPr>
          <p:cNvSpPr/>
          <p:nvPr/>
        </p:nvSpPr>
        <p:spPr>
          <a:xfrm>
            <a:off x="10472605" y="842963"/>
            <a:ext cx="1128156" cy="558140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应用</a:t>
            </a: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2CA4FBD-D597-7D42-9C93-15F40814E55F}"/>
              </a:ext>
            </a:extLst>
          </p:cNvPr>
          <p:cNvCxnSpPr>
            <a:cxnSpLocks/>
            <a:stCxn id="48" idx="3"/>
            <a:endCxn id="47" idx="0"/>
          </p:cNvCxnSpPr>
          <p:nvPr/>
        </p:nvCxnSpPr>
        <p:spPr>
          <a:xfrm flipH="1">
            <a:off x="1206623" y="1726617"/>
            <a:ext cx="3453" cy="225489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终止符 46">
            <a:extLst>
              <a:ext uri="{FF2B5EF4-FFF2-40B4-BE49-F238E27FC236}">
                <a16:creationId xmlns:a16="http://schemas.microsoft.com/office/drawing/2014/main" id="{734E434A-8E25-B946-AE59-26278D39BDDF}"/>
              </a:ext>
            </a:extLst>
          </p:cNvPr>
          <p:cNvSpPr/>
          <p:nvPr/>
        </p:nvSpPr>
        <p:spPr>
          <a:xfrm>
            <a:off x="452540" y="3981507"/>
            <a:ext cx="1508166" cy="622954"/>
          </a:xfrm>
          <a:prstGeom prst="flowChartTerminato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数据</a:t>
            </a:r>
            <a:endParaRPr kumimoji="1"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属性</a:t>
            </a:r>
            <a:r>
              <a:rPr kumimoji="1" lang="en-US" altLang="zh-CN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类型</a:t>
            </a:r>
            <a:endParaRPr kumimoji="1"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8" name="圆柱体 47">
            <a:extLst>
              <a:ext uri="{FF2B5EF4-FFF2-40B4-BE49-F238E27FC236}">
                <a16:creationId xmlns:a16="http://schemas.microsoft.com/office/drawing/2014/main" id="{9AEEBC65-4BA5-6949-8F2B-5B6524A5D172}"/>
              </a:ext>
            </a:extLst>
          </p:cNvPr>
          <p:cNvSpPr/>
          <p:nvPr/>
        </p:nvSpPr>
        <p:spPr>
          <a:xfrm>
            <a:off x="752876" y="510465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数</a:t>
            </a:r>
            <a:endParaRPr kumimoji="1" lang="en-US" altLang="zh-CN" sz="2400" dirty="0">
              <a:solidFill>
                <a:srgbClr val="FFFF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kumimoji="1" lang="zh-CN" altLang="en-US" sz="2400" dirty="0">
                <a:solidFill>
                  <a:srgbClr val="FFFF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据</a:t>
            </a:r>
          </a:p>
        </p:txBody>
      </p:sp>
      <p:sp>
        <p:nvSpPr>
          <p:cNvPr id="3" name="终止符 2">
            <a:extLst>
              <a:ext uri="{FF2B5EF4-FFF2-40B4-BE49-F238E27FC236}">
                <a16:creationId xmlns:a16="http://schemas.microsoft.com/office/drawing/2014/main" id="{F2EFD73E-BE7F-5947-8461-1C712D771ABD}"/>
              </a:ext>
            </a:extLst>
          </p:cNvPr>
          <p:cNvSpPr/>
          <p:nvPr/>
        </p:nvSpPr>
        <p:spPr>
          <a:xfrm>
            <a:off x="3158835" y="2431164"/>
            <a:ext cx="1508160" cy="475012"/>
          </a:xfrm>
          <a:prstGeom prst="flowChartTerminato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大数据？</a:t>
            </a:r>
          </a:p>
        </p:txBody>
      </p:sp>
      <p:sp>
        <p:nvSpPr>
          <p:cNvPr id="23" name="终止符 22">
            <a:extLst>
              <a:ext uri="{FF2B5EF4-FFF2-40B4-BE49-F238E27FC236}">
                <a16:creationId xmlns:a16="http://schemas.microsoft.com/office/drawing/2014/main" id="{8AD080B6-3D04-8343-A3D3-87B71528D4C4}"/>
              </a:ext>
            </a:extLst>
          </p:cNvPr>
          <p:cNvSpPr/>
          <p:nvPr/>
        </p:nvSpPr>
        <p:spPr>
          <a:xfrm>
            <a:off x="3158834" y="3117271"/>
            <a:ext cx="1508161" cy="475012"/>
          </a:xfrm>
          <a:prstGeom prst="flowChartTerminato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分布式？</a:t>
            </a:r>
          </a:p>
        </p:txBody>
      </p:sp>
      <p:sp>
        <p:nvSpPr>
          <p:cNvPr id="24" name="终止符 23">
            <a:extLst>
              <a:ext uri="{FF2B5EF4-FFF2-40B4-BE49-F238E27FC236}">
                <a16:creationId xmlns:a16="http://schemas.microsoft.com/office/drawing/2014/main" id="{53533E61-3D51-2C4A-881F-D7562EB61D7F}"/>
              </a:ext>
            </a:extLst>
          </p:cNvPr>
          <p:cNvSpPr/>
          <p:nvPr/>
        </p:nvSpPr>
        <p:spPr>
          <a:xfrm>
            <a:off x="3158829" y="3779201"/>
            <a:ext cx="1508166" cy="475012"/>
          </a:xfrm>
          <a:prstGeom prst="flowChartTerminato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并行</a:t>
            </a:r>
            <a:r>
              <a:rPr kumimoji="1" lang="en-US" altLang="zh-CN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并发？</a:t>
            </a:r>
          </a:p>
        </p:txBody>
      </p:sp>
      <p:sp>
        <p:nvSpPr>
          <p:cNvPr id="26" name="终止符 25">
            <a:extLst>
              <a:ext uri="{FF2B5EF4-FFF2-40B4-BE49-F238E27FC236}">
                <a16:creationId xmlns:a16="http://schemas.microsoft.com/office/drawing/2014/main" id="{285AF3F9-0414-8140-B320-1866DEFCF245}"/>
              </a:ext>
            </a:extLst>
          </p:cNvPr>
          <p:cNvSpPr/>
          <p:nvPr/>
        </p:nvSpPr>
        <p:spPr>
          <a:xfrm>
            <a:off x="3158829" y="5097361"/>
            <a:ext cx="1508166" cy="475012"/>
          </a:xfrm>
          <a:prstGeom prst="flowChartTerminato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异构？</a:t>
            </a:r>
          </a:p>
        </p:txBody>
      </p:sp>
      <p:sp>
        <p:nvSpPr>
          <p:cNvPr id="27" name="终止符 26">
            <a:extLst>
              <a:ext uri="{FF2B5EF4-FFF2-40B4-BE49-F238E27FC236}">
                <a16:creationId xmlns:a16="http://schemas.microsoft.com/office/drawing/2014/main" id="{35FD204E-B5DA-194B-BF81-1BFB54C64E1A}"/>
              </a:ext>
            </a:extLst>
          </p:cNvPr>
          <p:cNvSpPr/>
          <p:nvPr/>
        </p:nvSpPr>
        <p:spPr>
          <a:xfrm>
            <a:off x="3158829" y="4441131"/>
            <a:ext cx="1508166" cy="475012"/>
          </a:xfrm>
          <a:prstGeom prst="flowChartTerminato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同构？</a:t>
            </a:r>
          </a:p>
        </p:txBody>
      </p:sp>
      <p:sp>
        <p:nvSpPr>
          <p:cNvPr id="29" name="终止符 28">
            <a:extLst>
              <a:ext uri="{FF2B5EF4-FFF2-40B4-BE49-F238E27FC236}">
                <a16:creationId xmlns:a16="http://schemas.microsoft.com/office/drawing/2014/main" id="{C748865F-94F9-6A45-8C21-21B45672D3B9}"/>
              </a:ext>
            </a:extLst>
          </p:cNvPr>
          <p:cNvSpPr/>
          <p:nvPr/>
        </p:nvSpPr>
        <p:spPr>
          <a:xfrm>
            <a:off x="3158829" y="5765655"/>
            <a:ext cx="1508166" cy="475012"/>
          </a:xfrm>
          <a:prstGeom prst="flowChartTerminato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数据质量？</a:t>
            </a: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B3985390-C872-1F44-B868-A6D41C3815B8}"/>
              </a:ext>
            </a:extLst>
          </p:cNvPr>
          <p:cNvCxnSpPr>
            <a:cxnSpLocks/>
            <a:stCxn id="47" idx="3"/>
            <a:endCxn id="3" idx="1"/>
          </p:cNvCxnSpPr>
          <p:nvPr/>
        </p:nvCxnSpPr>
        <p:spPr>
          <a:xfrm flipV="1">
            <a:off x="1960706" y="2668670"/>
            <a:ext cx="1198129" cy="1624314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683310EE-9EB9-7045-B86D-A6591062503C}"/>
              </a:ext>
            </a:extLst>
          </p:cNvPr>
          <p:cNvCxnSpPr>
            <a:cxnSpLocks/>
            <a:stCxn id="47" idx="3"/>
            <a:endCxn id="23" idx="1"/>
          </p:cNvCxnSpPr>
          <p:nvPr/>
        </p:nvCxnSpPr>
        <p:spPr>
          <a:xfrm flipV="1">
            <a:off x="1960706" y="3354777"/>
            <a:ext cx="1198128" cy="938207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BC0E359A-3699-E142-8B88-CF80F861A546}"/>
              </a:ext>
            </a:extLst>
          </p:cNvPr>
          <p:cNvCxnSpPr>
            <a:cxnSpLocks/>
            <a:stCxn id="47" idx="3"/>
            <a:endCxn id="24" idx="1"/>
          </p:cNvCxnSpPr>
          <p:nvPr/>
        </p:nvCxnSpPr>
        <p:spPr>
          <a:xfrm flipV="1">
            <a:off x="1960706" y="4016707"/>
            <a:ext cx="1198123" cy="276277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D76C75D0-AC52-9B48-B5A6-26AC3EECA0EF}"/>
              </a:ext>
            </a:extLst>
          </p:cNvPr>
          <p:cNvCxnSpPr>
            <a:cxnSpLocks/>
            <a:stCxn id="47" idx="3"/>
            <a:endCxn id="27" idx="1"/>
          </p:cNvCxnSpPr>
          <p:nvPr/>
        </p:nvCxnSpPr>
        <p:spPr>
          <a:xfrm>
            <a:off x="1960706" y="4292984"/>
            <a:ext cx="1198123" cy="385653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D7887165-C2D3-DA41-984A-6517097DAFF1}"/>
              </a:ext>
            </a:extLst>
          </p:cNvPr>
          <p:cNvCxnSpPr>
            <a:cxnSpLocks/>
            <a:stCxn id="47" idx="3"/>
            <a:endCxn id="26" idx="1"/>
          </p:cNvCxnSpPr>
          <p:nvPr/>
        </p:nvCxnSpPr>
        <p:spPr>
          <a:xfrm>
            <a:off x="1960706" y="4292984"/>
            <a:ext cx="1198123" cy="1041883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4AF8D721-B275-6A41-8A68-A75DB2445D75}"/>
              </a:ext>
            </a:extLst>
          </p:cNvPr>
          <p:cNvCxnSpPr>
            <a:cxnSpLocks/>
            <a:stCxn id="47" idx="3"/>
            <a:endCxn id="29" idx="1"/>
          </p:cNvCxnSpPr>
          <p:nvPr/>
        </p:nvCxnSpPr>
        <p:spPr>
          <a:xfrm>
            <a:off x="1960706" y="4292984"/>
            <a:ext cx="1198123" cy="1710177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274D2545-A155-2244-A24B-823B1135A385}"/>
              </a:ext>
            </a:extLst>
          </p:cNvPr>
          <p:cNvSpPr/>
          <p:nvPr/>
        </p:nvSpPr>
        <p:spPr>
          <a:xfrm>
            <a:off x="5464286" y="3376554"/>
            <a:ext cx="2042556" cy="6619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线性结构</a:t>
            </a:r>
            <a:endParaRPr kumimoji="1"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（线性表）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10B3281-8FF4-8E4D-99AD-11AC53CB396A}"/>
              </a:ext>
            </a:extLst>
          </p:cNvPr>
          <p:cNvSpPr/>
          <p:nvPr/>
        </p:nvSpPr>
        <p:spPr>
          <a:xfrm>
            <a:off x="7590686" y="3376554"/>
            <a:ext cx="2042556" cy="6619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层次结构</a:t>
            </a:r>
            <a:endParaRPr kumimoji="1"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（树与二叉树）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58EECA0-BDAD-2047-B92A-43C57E13B17B}"/>
              </a:ext>
            </a:extLst>
          </p:cNvPr>
          <p:cNvSpPr/>
          <p:nvPr/>
        </p:nvSpPr>
        <p:spPr>
          <a:xfrm>
            <a:off x="9707736" y="3377173"/>
            <a:ext cx="2042556" cy="6619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网状结构</a:t>
            </a:r>
            <a:endParaRPr kumimoji="1" lang="en-US" altLang="zh-CN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（有向图与无向图）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EE1DD9D-46B3-5D46-AE04-BAEF11D63676}"/>
              </a:ext>
            </a:extLst>
          </p:cNvPr>
          <p:cNvSpPr/>
          <p:nvPr/>
        </p:nvSpPr>
        <p:spPr>
          <a:xfrm>
            <a:off x="5290111" y="6129224"/>
            <a:ext cx="6310650" cy="401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说明：建立在</a:t>
            </a:r>
            <a:r>
              <a:rPr kumimoji="1" lang="zh-CN" altLang="en-US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相同类型数据元素</a:t>
            </a:r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集合的基础上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168C253-305F-1D40-859E-EDE20367F728}"/>
              </a:ext>
            </a:extLst>
          </p:cNvPr>
          <p:cNvSpPr/>
          <p:nvPr/>
        </p:nvSpPr>
        <p:spPr>
          <a:xfrm>
            <a:off x="5573946" y="5260367"/>
            <a:ext cx="1746729" cy="66193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数据排序</a:t>
            </a:r>
            <a:r>
              <a:rPr kumimoji="1" lang="en-US" altLang="zh-CN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分类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994C42E-21F8-AB4F-8502-B145D4EA69D0}"/>
              </a:ext>
            </a:extLst>
          </p:cNvPr>
          <p:cNvSpPr/>
          <p:nvPr/>
        </p:nvSpPr>
        <p:spPr>
          <a:xfrm>
            <a:off x="7559051" y="5257065"/>
            <a:ext cx="1746729" cy="66193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数据查找</a:t>
            </a:r>
            <a:r>
              <a:rPr kumimoji="1" lang="en-US" altLang="zh-CN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/</a:t>
            </a:r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检索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2A8225E8-5233-E649-8943-62AB606E0453}"/>
              </a:ext>
            </a:extLst>
          </p:cNvPr>
          <p:cNvSpPr/>
          <p:nvPr/>
        </p:nvSpPr>
        <p:spPr>
          <a:xfrm>
            <a:off x="9558205" y="5211747"/>
            <a:ext cx="2042556" cy="66193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文件结构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B0657E7D-EBC5-8D41-83AA-3BA2A2B5EA76}"/>
              </a:ext>
            </a:extLst>
          </p:cNvPr>
          <p:cNvSpPr/>
          <p:nvPr/>
        </p:nvSpPr>
        <p:spPr>
          <a:xfrm>
            <a:off x="6447311" y="4485956"/>
            <a:ext cx="1800493" cy="36933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为方便数据处理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1FD9EB6-E14B-4046-B0E4-31C03195C186}"/>
              </a:ext>
            </a:extLst>
          </p:cNvPr>
          <p:cNvSpPr/>
          <p:nvPr/>
        </p:nvSpPr>
        <p:spPr>
          <a:xfrm>
            <a:off x="9682504" y="4486428"/>
            <a:ext cx="1800493" cy="36933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为实现数据组织</a:t>
            </a:r>
          </a:p>
        </p:txBody>
      </p:sp>
      <p:sp>
        <p:nvSpPr>
          <p:cNvPr id="66" name="菱形 65">
            <a:extLst>
              <a:ext uri="{FF2B5EF4-FFF2-40B4-BE49-F238E27FC236}">
                <a16:creationId xmlns:a16="http://schemas.microsoft.com/office/drawing/2014/main" id="{7D43B742-28D4-B44A-8E0F-D02D96662237}"/>
              </a:ext>
            </a:extLst>
          </p:cNvPr>
          <p:cNvSpPr/>
          <p:nvPr/>
        </p:nvSpPr>
        <p:spPr>
          <a:xfrm>
            <a:off x="7017868" y="2368094"/>
            <a:ext cx="3175116" cy="475013"/>
          </a:xfrm>
          <a:prstGeom prst="diamond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基本数据结构</a:t>
            </a:r>
          </a:p>
        </p:txBody>
      </p: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11D6234F-A4F1-CB44-9095-79A7FFF81D16}"/>
              </a:ext>
            </a:extLst>
          </p:cNvPr>
          <p:cNvCxnSpPr>
            <a:cxnSpLocks/>
            <a:stCxn id="66" idx="2"/>
            <a:endCxn id="44" idx="0"/>
          </p:cNvCxnSpPr>
          <p:nvPr/>
        </p:nvCxnSpPr>
        <p:spPr>
          <a:xfrm flipH="1">
            <a:off x="6485564" y="2843107"/>
            <a:ext cx="2119862" cy="533447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8258326D-337F-D045-AD50-0066262A42EB}"/>
              </a:ext>
            </a:extLst>
          </p:cNvPr>
          <p:cNvCxnSpPr>
            <a:cxnSpLocks/>
            <a:stCxn id="66" idx="2"/>
            <a:endCxn id="49" idx="0"/>
          </p:cNvCxnSpPr>
          <p:nvPr/>
        </p:nvCxnSpPr>
        <p:spPr>
          <a:xfrm>
            <a:off x="8605426" y="2843107"/>
            <a:ext cx="6538" cy="533447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34138308-7190-3348-818F-E50EA81A0DE8}"/>
              </a:ext>
            </a:extLst>
          </p:cNvPr>
          <p:cNvCxnSpPr>
            <a:cxnSpLocks/>
            <a:stCxn id="66" idx="2"/>
            <a:endCxn id="50" idx="0"/>
          </p:cNvCxnSpPr>
          <p:nvPr/>
        </p:nvCxnSpPr>
        <p:spPr>
          <a:xfrm>
            <a:off x="8605426" y="2843107"/>
            <a:ext cx="2123588" cy="534066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5835DF2B-2D02-8E4F-AD03-113CCED061B1}"/>
              </a:ext>
            </a:extLst>
          </p:cNvPr>
          <p:cNvCxnSpPr>
            <a:cxnSpLocks/>
            <a:stCxn id="63" idx="2"/>
            <a:endCxn id="53" idx="0"/>
          </p:cNvCxnSpPr>
          <p:nvPr/>
        </p:nvCxnSpPr>
        <p:spPr>
          <a:xfrm flipH="1">
            <a:off x="6447311" y="4855288"/>
            <a:ext cx="900247" cy="405079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67203672-8224-A741-B4CB-655A58B6193C}"/>
              </a:ext>
            </a:extLst>
          </p:cNvPr>
          <p:cNvCxnSpPr>
            <a:cxnSpLocks/>
            <a:stCxn id="63" idx="2"/>
            <a:endCxn id="54" idx="0"/>
          </p:cNvCxnSpPr>
          <p:nvPr/>
        </p:nvCxnSpPr>
        <p:spPr>
          <a:xfrm>
            <a:off x="7347558" y="4855288"/>
            <a:ext cx="1084858" cy="401777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6CBECD1F-4C74-3740-A89E-0B50C23A0E8A}"/>
              </a:ext>
            </a:extLst>
          </p:cNvPr>
          <p:cNvCxnSpPr>
            <a:cxnSpLocks/>
            <a:stCxn id="64" idx="2"/>
            <a:endCxn id="59" idx="0"/>
          </p:cNvCxnSpPr>
          <p:nvPr/>
        </p:nvCxnSpPr>
        <p:spPr>
          <a:xfrm flipH="1">
            <a:off x="10579483" y="4855760"/>
            <a:ext cx="3268" cy="355987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5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000"/>
                            </p:stCondLst>
                            <p:childTnLst>
                              <p:par>
                                <p:cTn id="1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500"/>
                            </p:stCondLst>
                            <p:childTnLst>
                              <p:par>
                                <p:cTn id="1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2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89" grpId="0" animBg="1"/>
      <p:bldP spid="88" grpId="0" animBg="1"/>
      <p:bldP spid="5" grpId="0" animBg="1"/>
      <p:bldP spid="6" grpId="0" animBg="1"/>
      <p:bldP spid="7" grpId="0" animBg="1"/>
      <p:bldP spid="8" grpId="0" animBg="1"/>
      <p:bldP spid="9" grpId="0" animBg="1"/>
      <p:bldP spid="31" grpId="0" animBg="1"/>
      <p:bldP spid="47" grpId="0" animBg="1"/>
      <p:bldP spid="3" grpId="0" animBg="1"/>
      <p:bldP spid="23" grpId="0" animBg="1"/>
      <p:bldP spid="24" grpId="0" animBg="1"/>
      <p:bldP spid="26" grpId="0" animBg="1"/>
      <p:bldP spid="27" grpId="0" animBg="1"/>
      <p:bldP spid="29" grpId="0" animBg="1"/>
      <p:bldP spid="44" grpId="0" animBg="1"/>
      <p:bldP spid="49" grpId="0" animBg="1"/>
      <p:bldP spid="50" grpId="0" animBg="1"/>
      <p:bldP spid="51" grpId="0"/>
      <p:bldP spid="53" grpId="0" animBg="1"/>
      <p:bldP spid="54" grpId="0" animBg="1"/>
      <p:bldP spid="59" grpId="0" animBg="1"/>
      <p:bldP spid="63" grpId="0" animBg="1"/>
      <p:bldP spid="64" grpId="0" animBg="1"/>
      <p:bldP spid="6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D22EE2-10DC-2F40-A59B-7C628E9746A4}"/>
              </a:ext>
            </a:extLst>
          </p:cNvPr>
          <p:cNvSpPr txBox="1"/>
          <p:nvPr/>
        </p:nvSpPr>
        <p:spPr>
          <a:xfrm>
            <a:off x="1187532" y="760021"/>
            <a:ext cx="941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数据结构：数据对象中数据元素的彼此“关系”，主要是指“位序”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6DEFF0-B37A-D240-8167-CE4DEF32B540}"/>
              </a:ext>
            </a:extLst>
          </p:cNvPr>
          <p:cNvSpPr txBox="1"/>
          <p:nvPr/>
        </p:nvSpPr>
        <p:spPr>
          <a:xfrm>
            <a:off x="1187532" y="134191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三大结构：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0AB121-FC65-B142-A77A-55303DFAB53D}"/>
              </a:ext>
            </a:extLst>
          </p:cNvPr>
          <p:cNvSpPr txBox="1"/>
          <p:nvPr/>
        </p:nvSpPr>
        <p:spPr>
          <a:xfrm>
            <a:off x="1579418" y="1923801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kumimoji="1"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、线性表：</a:t>
            </a:r>
            <a:r>
              <a:rPr kumimoji="1" lang="zh-CN" altLang="en-US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线性结构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07A082-67EC-A24C-9474-C4EE94BA952E}"/>
              </a:ext>
            </a:extLst>
          </p:cNvPr>
          <p:cNvSpPr txBox="1"/>
          <p:nvPr/>
        </p:nvSpPr>
        <p:spPr>
          <a:xfrm>
            <a:off x="1579418" y="2421091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r>
              <a:rPr kumimoji="1"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、树及二叉树：层次结构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62DCF0C-C1D5-4D47-BBEA-EA0DF5D89FB8}"/>
              </a:ext>
            </a:extLst>
          </p:cNvPr>
          <p:cNvSpPr txBox="1"/>
          <p:nvPr/>
        </p:nvSpPr>
        <p:spPr>
          <a:xfrm>
            <a:off x="1579418" y="2967356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r>
              <a:rPr kumimoji="1"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、图：网状结构</a:t>
            </a: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58D3BFB9-712C-9342-9F7D-73B2DF9C9096}"/>
              </a:ext>
            </a:extLst>
          </p:cNvPr>
          <p:cNvSpPr/>
          <p:nvPr/>
        </p:nvSpPr>
        <p:spPr>
          <a:xfrm>
            <a:off x="5383512" y="2666008"/>
            <a:ext cx="353131" cy="602695"/>
          </a:xfrm>
          <a:prstGeom prst="rightBrace">
            <a:avLst>
              <a:gd name="adj1" fmla="val 22595"/>
              <a:gd name="adj2" fmla="val 5352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FDB065-6A13-1347-9041-AE24F198D1E5}"/>
              </a:ext>
            </a:extLst>
          </p:cNvPr>
          <p:cNvSpPr txBox="1"/>
          <p:nvPr/>
        </p:nvSpPr>
        <p:spPr>
          <a:xfrm>
            <a:off x="5816641" y="270163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非线性结构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3FA2C85-6DB7-ED4B-9F3A-4388AF9541E6}"/>
              </a:ext>
            </a:extLst>
          </p:cNvPr>
          <p:cNvSpPr txBox="1"/>
          <p:nvPr/>
        </p:nvSpPr>
        <p:spPr>
          <a:xfrm>
            <a:off x="1016983" y="3651711"/>
            <a:ext cx="2818747" cy="2246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2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线性表：</a:t>
            </a:r>
            <a:endParaRPr kumimoji="1" lang="en-US" altLang="zh-CN" sz="2000" dirty="0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kumimoji="1" lang="zh-CN" altLang="en-US" sz="2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除第一个数据元素没有前驱、最后一个数据元素没有后继元素外，其他任何一个数据元素只有唯一的前驱元素和唯一的后继元素。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3060D8D-DF7B-A742-AD5A-E7B85734F791}"/>
              </a:ext>
            </a:extLst>
          </p:cNvPr>
          <p:cNvSpPr txBox="1"/>
          <p:nvPr/>
        </p:nvSpPr>
        <p:spPr>
          <a:xfrm>
            <a:off x="4655390" y="3670958"/>
            <a:ext cx="2092394" cy="2862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2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树及二叉树：</a:t>
            </a:r>
            <a:endParaRPr kumimoji="1" lang="en-US" altLang="zh-CN" sz="2000" dirty="0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kumimoji="1" lang="zh-CN" altLang="en-US" sz="2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除第一个数据元素没有前驱之外（特殊），其他任何一个数据元素只有唯一的前驱元素，但可以有</a:t>
            </a:r>
            <a:r>
              <a:rPr kumimoji="1" lang="en-US" altLang="zh-CN" sz="2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个或多个后继元素。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7F6207A-FEAB-C64F-8F91-D579B7A74444}"/>
              </a:ext>
            </a:extLst>
          </p:cNvPr>
          <p:cNvSpPr txBox="1"/>
          <p:nvPr/>
        </p:nvSpPr>
        <p:spPr>
          <a:xfrm>
            <a:off x="9488368" y="3670958"/>
            <a:ext cx="1723549" cy="2246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2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图：</a:t>
            </a:r>
            <a:endParaRPr kumimoji="1" lang="en-US" altLang="zh-CN" sz="2000" dirty="0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kumimoji="1" lang="zh-CN" altLang="en-US" sz="2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任何一个数据元素可以有</a:t>
            </a:r>
            <a:r>
              <a:rPr kumimoji="1" lang="en-US" altLang="zh-CN" sz="2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个或多个前驱元素，也可以有</a:t>
            </a:r>
            <a:r>
              <a:rPr kumimoji="1" lang="en-US" altLang="zh-CN" sz="2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个或多个后继元素。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BABA9EF-E209-B84E-9099-91214DC83725}"/>
              </a:ext>
            </a:extLst>
          </p:cNvPr>
          <p:cNvSpPr/>
          <p:nvPr/>
        </p:nvSpPr>
        <p:spPr>
          <a:xfrm>
            <a:off x="771896" y="6027112"/>
            <a:ext cx="330891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a</a:t>
            </a:r>
            <a:r>
              <a:rPr lang="en-US" altLang="zh-CN" b="1" baseline="-25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,a</a:t>
            </a:r>
            <a:r>
              <a:rPr lang="en-US" altLang="zh-CN" b="1" baseline="-25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,a</a:t>
            </a:r>
            <a:r>
              <a:rPr lang="en-US" altLang="zh-CN" b="1" baseline="-25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,……a</a:t>
            </a:r>
            <a:r>
              <a:rPr lang="en-US" altLang="zh-CN" b="1" baseline="-25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zh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,a</a:t>
            </a:r>
            <a:r>
              <a:rPr lang="en-US" altLang="zh-CN" b="1" baseline="-25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,a</a:t>
            </a:r>
            <a:r>
              <a:rPr lang="en-US" altLang="zh-CN" b="1" baseline="-25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i+1</a:t>
            </a:r>
            <a:r>
              <a:rPr lang="en-US" altLang="zh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,…… a</a:t>
            </a:r>
            <a:r>
              <a:rPr lang="en-US" altLang="zh-CN" b="1" baseline="-25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b="1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DA561F6-9E2C-E840-96B6-3E3A94840644}"/>
              </a:ext>
            </a:extLst>
          </p:cNvPr>
          <p:cNvGrpSpPr/>
          <p:nvPr/>
        </p:nvGrpSpPr>
        <p:grpSpPr>
          <a:xfrm>
            <a:off x="7100805" y="3917242"/>
            <a:ext cx="1723549" cy="1879335"/>
            <a:chOff x="9668636" y="4151586"/>
            <a:chExt cx="1566920" cy="2115301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2997D26-C113-DD44-9765-6C9AB173F1D9}"/>
                </a:ext>
              </a:extLst>
            </p:cNvPr>
            <p:cNvSpPr/>
            <p:nvPr/>
          </p:nvSpPr>
          <p:spPr>
            <a:xfrm>
              <a:off x="10068911" y="4151586"/>
              <a:ext cx="367861" cy="278701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</a:rPr>
                <a:t>50</a:t>
              </a:r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DC2F628-8C8A-7A44-B55B-BF0CA2938842}"/>
                </a:ext>
              </a:extLst>
            </p:cNvPr>
            <p:cNvSpPr/>
            <p:nvPr/>
          </p:nvSpPr>
          <p:spPr>
            <a:xfrm>
              <a:off x="9669519" y="4707072"/>
              <a:ext cx="367861" cy="278701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</a:rPr>
                <a:t>25</a:t>
              </a:r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5434708-2C7E-5544-803F-C1B308F9D583}"/>
                </a:ext>
              </a:extLst>
            </p:cNvPr>
            <p:cNvSpPr/>
            <p:nvPr/>
          </p:nvSpPr>
          <p:spPr>
            <a:xfrm>
              <a:off x="10468303" y="4707072"/>
              <a:ext cx="367861" cy="278701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</a:rPr>
                <a:t>64</a:t>
              </a:r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D899790C-E81D-C648-96DD-FA8845BB5E74}"/>
                </a:ext>
              </a:extLst>
            </p:cNvPr>
            <p:cNvSpPr/>
            <p:nvPr/>
          </p:nvSpPr>
          <p:spPr>
            <a:xfrm>
              <a:off x="10143184" y="5301323"/>
              <a:ext cx="367861" cy="278701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</a:rPr>
                <a:t>57</a:t>
              </a:r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3E696E6D-8470-9D44-AA2E-03FE3F94C90A}"/>
                </a:ext>
              </a:extLst>
            </p:cNvPr>
            <p:cNvSpPr/>
            <p:nvPr/>
          </p:nvSpPr>
          <p:spPr>
            <a:xfrm>
              <a:off x="10867695" y="5291669"/>
              <a:ext cx="367861" cy="278701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</a:rPr>
                <a:t>82</a:t>
              </a:r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9656067-C39B-0C46-875E-E7EABFDE46CE}"/>
                </a:ext>
              </a:extLst>
            </p:cNvPr>
            <p:cNvSpPr/>
            <p:nvPr/>
          </p:nvSpPr>
          <p:spPr>
            <a:xfrm>
              <a:off x="9841006" y="5988185"/>
              <a:ext cx="367861" cy="278701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</a:rPr>
                <a:t>55</a:t>
              </a:r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92C8359B-9154-624E-915F-2770EFC8A986}"/>
                </a:ext>
              </a:extLst>
            </p:cNvPr>
            <p:cNvSpPr/>
            <p:nvPr/>
          </p:nvSpPr>
          <p:spPr>
            <a:xfrm>
              <a:off x="10468303" y="5988186"/>
              <a:ext cx="367861" cy="278701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</a:rPr>
                <a:t>75</a:t>
              </a:r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132729F5-6D75-574E-AF9E-67BFA4CD3E67}"/>
                </a:ext>
              </a:extLst>
            </p:cNvPr>
            <p:cNvSpPr/>
            <p:nvPr/>
          </p:nvSpPr>
          <p:spPr>
            <a:xfrm>
              <a:off x="9668636" y="5301323"/>
              <a:ext cx="367861" cy="278701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</a:rPr>
                <a:t>36</a:t>
              </a:r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A91E8FF5-ED34-9241-A7D8-AB83463B95D9}"/>
                </a:ext>
              </a:extLst>
            </p:cNvPr>
            <p:cNvCxnSpPr>
              <a:stCxn id="21" idx="4"/>
              <a:endCxn id="22" idx="0"/>
            </p:cNvCxnSpPr>
            <p:nvPr/>
          </p:nvCxnSpPr>
          <p:spPr>
            <a:xfrm flipH="1">
              <a:off x="9853450" y="4430287"/>
              <a:ext cx="399392" cy="276785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B06207C2-500D-864A-AC0A-BF496692120A}"/>
                </a:ext>
              </a:extLst>
            </p:cNvPr>
            <p:cNvCxnSpPr>
              <a:stCxn id="21" idx="4"/>
              <a:endCxn id="23" idx="0"/>
            </p:cNvCxnSpPr>
            <p:nvPr/>
          </p:nvCxnSpPr>
          <p:spPr>
            <a:xfrm>
              <a:off x="10252842" y="4430287"/>
              <a:ext cx="399392" cy="276785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EB2EFABC-D9DF-B641-AA4D-AF11DFAE1EB3}"/>
                </a:ext>
              </a:extLst>
            </p:cNvPr>
            <p:cNvCxnSpPr>
              <a:stCxn id="22" idx="4"/>
              <a:endCxn id="28" idx="0"/>
            </p:cNvCxnSpPr>
            <p:nvPr/>
          </p:nvCxnSpPr>
          <p:spPr>
            <a:xfrm flipH="1">
              <a:off x="9852567" y="4985773"/>
              <a:ext cx="883" cy="31555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CDE44B76-6776-CA40-AC66-E4DF24F98F90}"/>
                </a:ext>
              </a:extLst>
            </p:cNvPr>
            <p:cNvCxnSpPr>
              <a:stCxn id="23" idx="4"/>
              <a:endCxn id="24" idx="0"/>
            </p:cNvCxnSpPr>
            <p:nvPr/>
          </p:nvCxnSpPr>
          <p:spPr>
            <a:xfrm flipH="1">
              <a:off x="10327115" y="4985773"/>
              <a:ext cx="325119" cy="31555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8E763260-E4C9-434B-8234-E70E1BB7A537}"/>
                </a:ext>
              </a:extLst>
            </p:cNvPr>
            <p:cNvCxnSpPr>
              <a:stCxn id="23" idx="4"/>
              <a:endCxn id="25" idx="0"/>
            </p:cNvCxnSpPr>
            <p:nvPr/>
          </p:nvCxnSpPr>
          <p:spPr>
            <a:xfrm>
              <a:off x="10652234" y="4985773"/>
              <a:ext cx="399392" cy="305896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7274D9EC-1749-D749-9DA2-EE927758D2AD}"/>
                </a:ext>
              </a:extLst>
            </p:cNvPr>
            <p:cNvCxnSpPr>
              <a:stCxn id="24" idx="4"/>
              <a:endCxn id="26" idx="0"/>
            </p:cNvCxnSpPr>
            <p:nvPr/>
          </p:nvCxnSpPr>
          <p:spPr>
            <a:xfrm flipH="1">
              <a:off x="10024937" y="5580024"/>
              <a:ext cx="302178" cy="40816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79504724-20E8-0D47-9FA6-4F930BF89DC2}"/>
                </a:ext>
              </a:extLst>
            </p:cNvPr>
            <p:cNvCxnSpPr>
              <a:stCxn id="24" idx="4"/>
              <a:endCxn id="27" idx="0"/>
            </p:cNvCxnSpPr>
            <p:nvPr/>
          </p:nvCxnSpPr>
          <p:spPr>
            <a:xfrm>
              <a:off x="10327115" y="5580024"/>
              <a:ext cx="325119" cy="408162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CBF2D61F-B96C-B647-A840-F5F8B4B0A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661" y="1923801"/>
            <a:ext cx="3292789" cy="154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2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4" grpId="0" animBg="1"/>
      <p:bldP spid="15" grpId="0"/>
      <p:bldP spid="16" grpId="0" animBg="1"/>
      <p:bldP spid="17" grpId="0" animBg="1"/>
      <p:bldP spid="18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1" descr="C:\Users\Tiger\Desktop\u=2935949991,3382051702&amp;fm=27&amp;gp=0.jpg">
            <a:extLst>
              <a:ext uri="{FF2B5EF4-FFF2-40B4-BE49-F238E27FC236}">
                <a16:creationId xmlns:a16="http://schemas.microsoft.com/office/drawing/2014/main" id="{297E09BE-16A8-B941-B6A9-459550D7A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05" y="654052"/>
            <a:ext cx="1630363" cy="15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FC9E05E-C21D-2E4E-A388-B43FBA5C33DA}"/>
              </a:ext>
            </a:extLst>
          </p:cNvPr>
          <p:cNvSpPr/>
          <p:nvPr/>
        </p:nvSpPr>
        <p:spPr>
          <a:xfrm>
            <a:off x="3503613" y="620714"/>
            <a:ext cx="7101052" cy="1570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b="1" dirty="0">
                <a:solidFill>
                  <a:srgbClr val="000000"/>
                </a:solidFill>
              </a:rPr>
              <a:t>唐纳德</a:t>
            </a:r>
            <a:r>
              <a:rPr lang="en-US" altLang="zh-CN" sz="1600" b="1" dirty="0">
                <a:solidFill>
                  <a:srgbClr val="000000"/>
                </a:solidFill>
              </a:rPr>
              <a:t>·</a:t>
            </a:r>
            <a:r>
              <a:rPr lang="zh-CN" altLang="en-US" sz="1600" b="1" dirty="0">
                <a:solidFill>
                  <a:srgbClr val="000000"/>
                </a:solidFill>
              </a:rPr>
              <a:t>克努特（</a:t>
            </a:r>
            <a:r>
              <a:rPr lang="en-US" altLang="zh-CN" sz="1600" b="1" dirty="0">
                <a:solidFill>
                  <a:srgbClr val="000000"/>
                </a:solidFill>
              </a:rPr>
              <a:t>Donald Ervin Knuth</a:t>
            </a:r>
            <a:r>
              <a:rPr lang="zh-CN" altLang="en-US" sz="1600" b="1" dirty="0">
                <a:solidFill>
                  <a:srgbClr val="000000"/>
                </a:solidFill>
              </a:rPr>
              <a:t>）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altLang="zh-CN" sz="1600" b="1" dirty="0">
                <a:solidFill>
                  <a:srgbClr val="000000"/>
                </a:solidFill>
              </a:rPr>
              <a:t>  —1938</a:t>
            </a:r>
            <a:r>
              <a:rPr lang="zh-CN" altLang="en-US" sz="1600" b="1" dirty="0">
                <a:solidFill>
                  <a:srgbClr val="000000"/>
                </a:solidFill>
              </a:rPr>
              <a:t>年</a:t>
            </a:r>
            <a:r>
              <a:rPr lang="en-US" altLang="zh-CN" sz="1600" b="1" dirty="0">
                <a:solidFill>
                  <a:srgbClr val="000000"/>
                </a:solidFill>
              </a:rPr>
              <a:t>12</a:t>
            </a:r>
            <a:r>
              <a:rPr lang="zh-CN" altLang="en-US" sz="1600" b="1" dirty="0">
                <a:solidFill>
                  <a:srgbClr val="000000"/>
                </a:solidFill>
              </a:rPr>
              <a:t>月</a:t>
            </a:r>
            <a:r>
              <a:rPr lang="en-US" altLang="zh-CN" sz="1600" b="1" dirty="0">
                <a:solidFill>
                  <a:srgbClr val="000000"/>
                </a:solidFill>
              </a:rPr>
              <a:t>7</a:t>
            </a:r>
            <a:r>
              <a:rPr lang="zh-CN" altLang="en-US" sz="1600" b="1" dirty="0">
                <a:solidFill>
                  <a:srgbClr val="000000"/>
                </a:solidFill>
              </a:rPr>
              <a:t>日出生于美国威斯康星州密尔沃基市；</a:t>
            </a:r>
          </a:p>
          <a:p>
            <a:pPr>
              <a:defRPr/>
            </a:pPr>
            <a:r>
              <a:rPr lang="en-US" altLang="zh-CN" sz="1600" b="1" dirty="0">
                <a:solidFill>
                  <a:srgbClr val="000000"/>
                </a:solidFill>
              </a:rPr>
              <a:t>  —29</a:t>
            </a:r>
            <a:r>
              <a:rPr lang="zh-CN" altLang="en-US" sz="1600" b="1" dirty="0">
                <a:solidFill>
                  <a:srgbClr val="000000"/>
                </a:solidFill>
              </a:rPr>
              <a:t>岁提出“算法”</a:t>
            </a:r>
            <a:r>
              <a:rPr lang="en-US" altLang="zh-CN" sz="1600" b="1" dirty="0">
                <a:solidFill>
                  <a:srgbClr val="000000"/>
                </a:solidFill>
              </a:rPr>
              <a:t>(Algorithm)</a:t>
            </a:r>
            <a:r>
              <a:rPr lang="zh-CN" altLang="en-US" sz="1600" b="1" dirty="0">
                <a:solidFill>
                  <a:srgbClr val="000000"/>
                </a:solidFill>
              </a:rPr>
              <a:t>和“数据结构”</a:t>
            </a:r>
            <a:r>
              <a:rPr lang="en-US" altLang="zh-CN" sz="1600" b="1" dirty="0">
                <a:solidFill>
                  <a:srgbClr val="000000"/>
                </a:solidFill>
              </a:rPr>
              <a:t>(Data Structure)</a:t>
            </a:r>
            <a:r>
              <a:rPr lang="zh-CN" altLang="en-US" sz="1600" b="1" dirty="0">
                <a:solidFill>
                  <a:srgbClr val="000000"/>
                </a:solidFill>
              </a:rPr>
              <a:t>；</a:t>
            </a:r>
          </a:p>
          <a:p>
            <a:pPr>
              <a:defRPr/>
            </a:pPr>
            <a:r>
              <a:rPr lang="en-US" altLang="zh-CN" sz="1600" b="1" dirty="0">
                <a:solidFill>
                  <a:srgbClr val="000000"/>
                </a:solidFill>
              </a:rPr>
              <a:t>  —1973</a:t>
            </a:r>
            <a:r>
              <a:rPr lang="zh-CN" altLang="en-US" sz="1600" b="1" dirty="0">
                <a:solidFill>
                  <a:srgbClr val="000000"/>
                </a:solidFill>
              </a:rPr>
              <a:t>年首创双向链表；</a:t>
            </a:r>
          </a:p>
          <a:p>
            <a:pPr>
              <a:defRPr/>
            </a:pPr>
            <a:r>
              <a:rPr lang="en-US" altLang="zh-CN" sz="1600" b="1" dirty="0">
                <a:solidFill>
                  <a:srgbClr val="000000"/>
                </a:solidFill>
              </a:rPr>
              <a:t>  —</a:t>
            </a:r>
            <a:r>
              <a:rPr lang="zh-CN" altLang="en-US" sz="1600" b="1" dirty="0">
                <a:solidFill>
                  <a:srgbClr val="000000"/>
                </a:solidFill>
              </a:rPr>
              <a:t>著名算法</a:t>
            </a:r>
            <a:r>
              <a:rPr lang="en-US" altLang="zh-CN" sz="1600" b="1" dirty="0">
                <a:solidFill>
                  <a:srgbClr val="000000"/>
                </a:solidFill>
              </a:rPr>
              <a:t>Knuth-Bendix</a:t>
            </a:r>
            <a:r>
              <a:rPr lang="zh-CN" altLang="en-US" sz="1600" b="1" dirty="0">
                <a:solidFill>
                  <a:srgbClr val="000000"/>
                </a:solidFill>
              </a:rPr>
              <a:t>和</a:t>
            </a:r>
            <a:r>
              <a:rPr lang="en-US" altLang="zh-CN" sz="1600" b="1" dirty="0">
                <a:solidFill>
                  <a:srgbClr val="000000"/>
                </a:solidFill>
              </a:rPr>
              <a:t>Knuth-Morris-Pratt</a:t>
            </a:r>
            <a:r>
              <a:rPr lang="zh-CN" altLang="en-US" sz="1600" b="1" dirty="0">
                <a:solidFill>
                  <a:srgbClr val="000000"/>
                </a:solidFill>
              </a:rPr>
              <a:t>的发明者；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altLang="zh-CN" sz="1600" b="1" dirty="0">
                <a:solidFill>
                  <a:srgbClr val="000000"/>
                </a:solidFill>
              </a:rPr>
              <a:t>  —</a:t>
            </a:r>
            <a:r>
              <a:rPr lang="zh-CN" altLang="en-US" sz="1600" b="1" dirty="0">
                <a:solidFill>
                  <a:srgbClr val="000000"/>
                </a:solidFill>
              </a:rPr>
              <a:t>排版系统</a:t>
            </a:r>
            <a:r>
              <a:rPr lang="en-US" altLang="zh-CN" sz="1600" b="1" dirty="0">
                <a:solidFill>
                  <a:srgbClr val="000000"/>
                </a:solidFill>
              </a:rPr>
              <a:t>TEX</a:t>
            </a:r>
            <a:r>
              <a:rPr lang="zh-CN" altLang="en-US" sz="1600" b="1" dirty="0">
                <a:solidFill>
                  <a:srgbClr val="000000"/>
                </a:solidFill>
              </a:rPr>
              <a:t>和</a:t>
            </a:r>
            <a:r>
              <a:rPr lang="en-US" altLang="zh-CN" sz="1600" b="1" dirty="0">
                <a:solidFill>
                  <a:srgbClr val="000000"/>
                </a:solidFill>
              </a:rPr>
              <a:t>METAFONT</a:t>
            </a:r>
            <a:r>
              <a:rPr lang="zh-CN" altLang="en-US" sz="1600" b="1" dirty="0">
                <a:solidFill>
                  <a:srgbClr val="000000"/>
                </a:solidFill>
              </a:rPr>
              <a:t>发明人。</a:t>
            </a:r>
          </a:p>
        </p:txBody>
      </p:sp>
      <p:sp>
        <p:nvSpPr>
          <p:cNvPr id="5123" name="矩形 3">
            <a:extLst>
              <a:ext uri="{FF2B5EF4-FFF2-40B4-BE49-F238E27FC236}">
                <a16:creationId xmlns:a16="http://schemas.microsoft.com/office/drawing/2014/main" id="{5F6A3598-E36D-D14B-BF23-6F9F2888A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46" y="2400301"/>
            <a:ext cx="9646806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b="1" dirty="0"/>
              <a:t>1956</a:t>
            </a:r>
            <a:r>
              <a:rPr lang="zh-CN" altLang="en-US" sz="1600" b="1" dirty="0"/>
              <a:t>年：进入俄亥俄州克利夫兰的凯斯理工学院（现并入凯斯西储大学）物理专业；</a:t>
            </a:r>
          </a:p>
          <a:p>
            <a:r>
              <a:rPr lang="en-US" altLang="zh-CN" sz="1600" b="1" dirty="0"/>
              <a:t>1958</a:t>
            </a:r>
            <a:r>
              <a:rPr lang="zh-CN" altLang="en-US" sz="1600" b="1" dirty="0"/>
              <a:t>年：改学数学，并从此与计算机结缘；</a:t>
            </a:r>
          </a:p>
          <a:p>
            <a:r>
              <a:rPr lang="en-US" altLang="zh-CN" sz="1600" b="1" dirty="0"/>
              <a:t>1960</a:t>
            </a:r>
            <a:r>
              <a:rPr lang="zh-CN" altLang="en-US" sz="1600" b="1" dirty="0"/>
              <a:t>年：</a:t>
            </a:r>
            <a:r>
              <a:rPr lang="en-US" altLang="zh-CN" sz="1600" b="1" dirty="0"/>
              <a:t>Knuth </a:t>
            </a:r>
            <a:r>
              <a:rPr lang="zh-CN" altLang="en-US" sz="1600" b="1" dirty="0"/>
              <a:t>被破例同时授予学士和硕士学位，进入加州理工学院数学系；</a:t>
            </a:r>
            <a:endParaRPr lang="en-US" altLang="zh-CN" sz="1600" b="1" dirty="0"/>
          </a:p>
          <a:p>
            <a:r>
              <a:rPr lang="en-US" altLang="zh-CN" sz="1600" b="1" dirty="0"/>
              <a:t>1963</a:t>
            </a:r>
            <a:r>
              <a:rPr lang="zh-CN" altLang="en-US" sz="1600" b="1" dirty="0"/>
              <a:t>年：取得博士学位</a:t>
            </a:r>
            <a:r>
              <a:rPr lang="en-US" altLang="zh-CN" sz="1600" b="1" dirty="0"/>
              <a:t>,1966</a:t>
            </a:r>
            <a:r>
              <a:rPr lang="zh-CN" altLang="en-US" sz="1600" b="1" dirty="0"/>
              <a:t>年副教授；</a:t>
            </a:r>
          </a:p>
          <a:p>
            <a:r>
              <a:rPr lang="en-US" altLang="zh-CN" sz="1600" b="1" dirty="0"/>
              <a:t>1968</a:t>
            </a:r>
            <a:r>
              <a:rPr lang="zh-CN" altLang="en-US" sz="1600" b="1" dirty="0"/>
              <a:t>年：斯坦福大学计算机科学系教授。开始撰写著名的</a:t>
            </a:r>
            <a:r>
              <a:rPr lang="en-US" altLang="zh-CN" sz="1600" b="1" dirty="0">
                <a:solidFill>
                  <a:srgbClr val="FF0000"/>
                </a:solidFill>
              </a:rPr>
              <a:t>《</a:t>
            </a:r>
            <a:r>
              <a:rPr lang="zh-CN" altLang="en-US" sz="1600" b="1" dirty="0">
                <a:solidFill>
                  <a:srgbClr val="FF0000"/>
                </a:solidFill>
              </a:rPr>
              <a:t>计算机程序设计艺术</a:t>
            </a:r>
            <a:r>
              <a:rPr lang="en-US" altLang="zh-CN" sz="1600" b="1" dirty="0">
                <a:solidFill>
                  <a:srgbClr val="FF0000"/>
                </a:solidFill>
              </a:rPr>
              <a:t>》</a:t>
            </a:r>
            <a:r>
              <a:rPr lang="zh-CN" altLang="en-US" sz="1600" b="1" dirty="0"/>
              <a:t>系列图书；</a:t>
            </a:r>
          </a:p>
        </p:txBody>
      </p:sp>
      <p:sp>
        <p:nvSpPr>
          <p:cNvPr id="5124" name="矩形 4">
            <a:extLst>
              <a:ext uri="{FF2B5EF4-FFF2-40B4-BE49-F238E27FC236}">
                <a16:creationId xmlns:a16="http://schemas.microsoft.com/office/drawing/2014/main" id="{0AC2877B-4546-1049-A996-CFF6AFAD6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46" y="4973638"/>
            <a:ext cx="38163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b="1" dirty="0">
                <a:solidFill>
                  <a:srgbClr val="FF0000"/>
                </a:solidFill>
              </a:rPr>
              <a:t>《</a:t>
            </a:r>
            <a:r>
              <a:rPr lang="zh-CN" altLang="en-US" sz="1600" b="1" dirty="0">
                <a:solidFill>
                  <a:srgbClr val="FF0000"/>
                </a:solidFill>
              </a:rPr>
              <a:t>计算机程序设计艺术</a:t>
            </a:r>
            <a:r>
              <a:rPr lang="en-US" altLang="zh-CN" sz="1600" b="1" dirty="0">
                <a:solidFill>
                  <a:srgbClr val="FF0000"/>
                </a:solidFill>
              </a:rPr>
              <a:t>》</a:t>
            </a:r>
            <a:endParaRPr lang="en-US" altLang="zh-CN" sz="1600" b="1" dirty="0">
              <a:latin typeface="宋体" panose="02010600030101010101" pitchFamily="2" charset="-122"/>
            </a:endParaRPr>
          </a:p>
          <a:p>
            <a:r>
              <a:rPr lang="en-US" altLang="zh-CN" sz="1600" b="1" dirty="0">
                <a:latin typeface="宋体" panose="02010600030101010101" pitchFamily="2" charset="-122"/>
              </a:rPr>
              <a:t>1968</a:t>
            </a:r>
            <a:r>
              <a:rPr lang="zh-CN" altLang="en-US" sz="1600" b="1" dirty="0">
                <a:latin typeface="宋体" panose="02010600030101010101" pitchFamily="2" charset="-122"/>
              </a:rPr>
              <a:t>年第一卷</a:t>
            </a:r>
            <a:r>
              <a:rPr lang="en-US" altLang="zh-CN" sz="1600" b="1" dirty="0">
                <a:latin typeface="宋体" panose="02010600030101010101" pitchFamily="2" charset="-122"/>
              </a:rPr>
              <a:t>《</a:t>
            </a:r>
            <a:r>
              <a:rPr lang="zh-CN" altLang="en-US" sz="1600" b="1" dirty="0">
                <a:latin typeface="宋体" panose="02010600030101010101" pitchFamily="2" charset="-122"/>
              </a:rPr>
              <a:t>基本算法</a:t>
            </a:r>
            <a:r>
              <a:rPr lang="en-US" altLang="zh-CN" sz="1600" b="1" dirty="0">
                <a:latin typeface="宋体" panose="02010600030101010101" pitchFamily="2" charset="-122"/>
              </a:rPr>
              <a:t>》</a:t>
            </a:r>
            <a:r>
              <a:rPr lang="zh-CN" altLang="en-US" sz="1600" b="1" dirty="0">
                <a:latin typeface="宋体" panose="02010600030101010101" pitchFamily="2" charset="-122"/>
              </a:rPr>
              <a:t>出版；</a:t>
            </a:r>
          </a:p>
          <a:p>
            <a:r>
              <a:rPr lang="en-US" altLang="zh-CN" sz="1600" b="1" dirty="0">
                <a:latin typeface="宋体" panose="02010600030101010101" pitchFamily="2" charset="-122"/>
              </a:rPr>
              <a:t>1969</a:t>
            </a:r>
            <a:r>
              <a:rPr lang="zh-CN" altLang="en-US" sz="1600" b="1" dirty="0">
                <a:latin typeface="宋体" panose="02010600030101010101" pitchFamily="2" charset="-122"/>
              </a:rPr>
              <a:t>年第二卷</a:t>
            </a:r>
            <a:r>
              <a:rPr lang="en-US" altLang="zh-CN" sz="1600" b="1" dirty="0">
                <a:latin typeface="宋体" panose="02010600030101010101" pitchFamily="2" charset="-122"/>
              </a:rPr>
              <a:t>《</a:t>
            </a:r>
            <a:r>
              <a:rPr lang="zh-CN" altLang="en-US" sz="1600" b="1" dirty="0">
                <a:latin typeface="宋体" panose="02010600030101010101" pitchFamily="2" charset="-122"/>
              </a:rPr>
              <a:t>半数字化算法</a:t>
            </a:r>
            <a:r>
              <a:rPr lang="en-US" altLang="zh-CN" sz="1600" b="1" dirty="0">
                <a:latin typeface="宋体" panose="02010600030101010101" pitchFamily="2" charset="-122"/>
              </a:rPr>
              <a:t>》</a:t>
            </a:r>
            <a:r>
              <a:rPr lang="zh-CN" altLang="en-US" sz="1600" b="1" dirty="0">
                <a:latin typeface="宋体" panose="02010600030101010101" pitchFamily="2" charset="-122"/>
              </a:rPr>
              <a:t>出版；</a:t>
            </a:r>
          </a:p>
          <a:p>
            <a:r>
              <a:rPr lang="en-US" altLang="zh-CN" sz="1600" b="1" dirty="0">
                <a:latin typeface="宋体" panose="02010600030101010101" pitchFamily="2" charset="-122"/>
              </a:rPr>
              <a:t>1973</a:t>
            </a:r>
            <a:r>
              <a:rPr lang="zh-CN" altLang="en-US" sz="1600" b="1" dirty="0">
                <a:latin typeface="宋体" panose="02010600030101010101" pitchFamily="2" charset="-122"/>
              </a:rPr>
              <a:t>年第三卷</a:t>
            </a:r>
            <a:r>
              <a:rPr lang="en-US" altLang="zh-CN" sz="1600" b="1" dirty="0">
                <a:latin typeface="宋体" panose="02010600030101010101" pitchFamily="2" charset="-122"/>
              </a:rPr>
              <a:t>《</a:t>
            </a:r>
            <a:r>
              <a:rPr lang="zh-CN" altLang="en-US" sz="1600" b="1" dirty="0">
                <a:latin typeface="宋体" panose="02010600030101010101" pitchFamily="2" charset="-122"/>
              </a:rPr>
              <a:t>排序与搜索</a:t>
            </a:r>
            <a:r>
              <a:rPr lang="en-US" altLang="zh-CN" sz="1600" b="1" dirty="0">
                <a:latin typeface="宋体" panose="02010600030101010101" pitchFamily="2" charset="-122"/>
              </a:rPr>
              <a:t>》</a:t>
            </a:r>
            <a:r>
              <a:rPr lang="zh-CN" altLang="en-US" sz="1600" b="1" dirty="0">
                <a:latin typeface="宋体" panose="02010600030101010101" pitchFamily="2" charset="-122"/>
              </a:rPr>
              <a:t>出版；</a:t>
            </a:r>
            <a:endParaRPr lang="en-US" altLang="zh-CN" sz="1600" b="1" dirty="0">
              <a:latin typeface="宋体" panose="02010600030101010101" pitchFamily="2" charset="-122"/>
            </a:endParaRPr>
          </a:p>
          <a:p>
            <a:r>
              <a:rPr lang="zh-CN" altLang="en-US" sz="1600" b="1" dirty="0">
                <a:latin typeface="宋体" panose="02010600030101010101" pitchFamily="2" charset="-122"/>
              </a:rPr>
              <a:t>目前第四卷</a:t>
            </a:r>
            <a:r>
              <a:rPr lang="en-US" altLang="zh-CN" sz="1600" b="1" dirty="0">
                <a:latin typeface="宋体" panose="02010600030101010101" pitchFamily="2" charset="-122"/>
              </a:rPr>
              <a:t>《</a:t>
            </a:r>
            <a:r>
              <a:rPr lang="zh-CN" altLang="en-US" sz="1600" b="1" dirty="0">
                <a:latin typeface="宋体" panose="02010600030101010101" pitchFamily="2" charset="-122"/>
              </a:rPr>
              <a:t>组合算法</a:t>
            </a:r>
            <a:r>
              <a:rPr lang="en-US" altLang="zh-CN" sz="1600" b="1" dirty="0">
                <a:latin typeface="宋体" panose="02010600030101010101" pitchFamily="2" charset="-122"/>
              </a:rPr>
              <a:t>》</a:t>
            </a:r>
            <a:r>
              <a:rPr lang="zh-CN" altLang="en-US" sz="1600" b="1" dirty="0">
                <a:latin typeface="宋体" panose="02010600030101010101" pitchFamily="2" charset="-122"/>
              </a:rPr>
              <a:t>已出版。</a:t>
            </a:r>
          </a:p>
        </p:txBody>
      </p:sp>
      <p:sp>
        <p:nvSpPr>
          <p:cNvPr id="5125" name="矩形 5">
            <a:extLst>
              <a:ext uri="{FF2B5EF4-FFF2-40B4-BE49-F238E27FC236}">
                <a16:creationId xmlns:a16="http://schemas.microsoft.com/office/drawing/2014/main" id="{A871C57E-E839-F04C-95E0-6421C6B00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46" y="3875882"/>
            <a:ext cx="4518025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b="1" dirty="0">
                <a:latin typeface="宋体" panose="02010600030101010101" pitchFamily="2" charset="-122"/>
              </a:rPr>
              <a:t>1971</a:t>
            </a:r>
            <a:r>
              <a:rPr lang="zh-CN" altLang="en-US" sz="1600" b="1" dirty="0">
                <a:latin typeface="宋体" panose="02010600030101010101" pitchFamily="2" charset="-122"/>
              </a:rPr>
              <a:t>年：美国计算机协会格蕾丝</a:t>
            </a:r>
            <a:r>
              <a:rPr lang="en-US" altLang="zh-CN" sz="1600" b="1" dirty="0">
                <a:latin typeface="宋体" panose="02010600030101010101" pitchFamily="2" charset="-122"/>
              </a:rPr>
              <a:t>·</a:t>
            </a:r>
            <a:r>
              <a:rPr lang="zh-CN" altLang="en-US" sz="1600" b="1" dirty="0">
                <a:latin typeface="宋体" panose="02010600030101010101" pitchFamily="2" charset="-122"/>
              </a:rPr>
              <a:t>赫柏奖；</a:t>
            </a:r>
          </a:p>
          <a:p>
            <a:r>
              <a:rPr lang="en-US" altLang="zh-CN" sz="1600" b="1" dirty="0">
                <a:latin typeface="宋体" panose="02010600030101010101" pitchFamily="2" charset="-122"/>
              </a:rPr>
              <a:t>1973</a:t>
            </a:r>
            <a:r>
              <a:rPr lang="zh-CN" altLang="en-US" sz="1600" b="1" dirty="0">
                <a:latin typeface="宋体" panose="02010600030101010101" pitchFamily="2" charset="-122"/>
              </a:rPr>
              <a:t>年：当选为美国科学艺术学院院士；</a:t>
            </a:r>
          </a:p>
          <a:p>
            <a:r>
              <a:rPr lang="en-US" altLang="zh-CN" sz="1600" b="1" dirty="0">
                <a:latin typeface="宋体" panose="02010600030101010101" pitchFamily="2" charset="-122"/>
              </a:rPr>
              <a:t>1974</a:t>
            </a:r>
            <a:r>
              <a:rPr lang="zh-CN" altLang="en-US" sz="1600" b="1" dirty="0">
                <a:latin typeface="宋体" panose="02010600030101010101" pitchFamily="2" charset="-122"/>
              </a:rPr>
              <a:t>年：图灵奖历史上最年轻的获奖者；</a:t>
            </a:r>
          </a:p>
          <a:p>
            <a:r>
              <a:rPr lang="en-US" altLang="zh-CN" sz="1600" b="1" dirty="0">
                <a:latin typeface="宋体" panose="02010600030101010101" pitchFamily="2" charset="-122"/>
              </a:rPr>
              <a:t>1975</a:t>
            </a:r>
            <a:r>
              <a:rPr lang="zh-CN" altLang="en-US" sz="1600" b="1" dirty="0">
                <a:latin typeface="宋体" panose="02010600030101010101" pitchFamily="2" charset="-122"/>
              </a:rPr>
              <a:t>年：当选为美国国家科学院院士。</a:t>
            </a:r>
          </a:p>
        </p:txBody>
      </p:sp>
      <p:sp>
        <p:nvSpPr>
          <p:cNvPr id="5126" name="圆角矩形标注 8">
            <a:extLst>
              <a:ext uri="{FF2B5EF4-FFF2-40B4-BE49-F238E27FC236}">
                <a16:creationId xmlns:a16="http://schemas.microsoft.com/office/drawing/2014/main" id="{E103FD67-9432-3848-8B95-7C74C6142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3188" y="3933826"/>
            <a:ext cx="201612" cy="481013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1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4FC005C-D366-4E45-AFAC-E10A4B506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363" y="3730760"/>
            <a:ext cx="2751171" cy="2848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FAB12F1-5770-BE40-AD7C-DCC5DD93D7F2}"/>
              </a:ext>
            </a:extLst>
          </p:cNvPr>
          <p:cNvSpPr/>
          <p:nvPr/>
        </p:nvSpPr>
        <p:spPr>
          <a:xfrm>
            <a:off x="7391534" y="3928962"/>
            <a:ext cx="39508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《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计算机程序设计艺术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》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一书与牛顿的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《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自然哲学的数学原理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》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等书一起，被评为</a:t>
            </a:r>
            <a:r>
              <a:rPr lang="zh-CN" altLang="en-US" b="1" u="sng" dirty="0">
                <a:solidFill>
                  <a:srgbClr val="FF0000"/>
                </a:solidFill>
                <a:latin typeface="宋体" panose="02010600030101010101" pitchFamily="2" charset="-122"/>
              </a:rPr>
              <a:t>“世界历史上最伟大的十种科学著作”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之一。</a:t>
            </a:r>
            <a:endParaRPr lang="en-US" altLang="zh-CN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看了这部书后，再谈起编程序都会变得谦虚谨慎。</a:t>
            </a:r>
          </a:p>
          <a:p>
            <a:pPr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比尔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·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盖茨曾说：</a:t>
            </a:r>
            <a:r>
              <a:rPr lang="zh-CN" altLang="en-US" b="1" u="sng" dirty="0">
                <a:solidFill>
                  <a:srgbClr val="FF0000"/>
                </a:solidFill>
                <a:latin typeface="宋体" panose="02010600030101010101" pitchFamily="2" charset="-122"/>
              </a:rPr>
              <a:t>“如果你能读懂整套书的话，请给我发一份你的简历”。</a:t>
            </a:r>
          </a:p>
        </p:txBody>
      </p:sp>
    </p:spTree>
    <p:extLst>
      <p:ext uri="{BB962C8B-B14F-4D97-AF65-F5344CB8AC3E}">
        <p14:creationId xmlns:p14="http://schemas.microsoft.com/office/powerpoint/2010/main" val="16629308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C9F4643-8B96-8E4F-A330-D3EFC2D78C03}"/>
              </a:ext>
            </a:extLst>
          </p:cNvPr>
          <p:cNvSpPr/>
          <p:nvPr/>
        </p:nvSpPr>
        <p:spPr>
          <a:xfrm>
            <a:off x="581892" y="1221724"/>
            <a:ext cx="10806545" cy="4821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</a:pPr>
            <a:r>
              <a:rPr lang="zh-CN" altLang="en-US" sz="2800" kern="1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黑体" panose="02010609060101010101" pitchFamily="49" charset="-122"/>
              </a:rPr>
              <a:t>一</a:t>
            </a:r>
            <a:r>
              <a:rPr lang="x-none" altLang="zh-CN" sz="2800" kern="10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  <a:cs typeface="黑体" panose="02010609060101010101" pitchFamily="49" charset="-122"/>
              </a:rPr>
              <a:t>、课程目标</a:t>
            </a:r>
            <a:endParaRPr lang="zh-CN" altLang="zh-CN" sz="2800" kern="100" dirty="0">
              <a:solidFill>
                <a:srgbClr val="0432FF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kern="100" dirty="0">
                <a:latin typeface="SimHei" panose="02010609060101010101" pitchFamily="49" charset="-122"/>
                <a:ea typeface="SimHei" panose="02010609060101010101" pitchFamily="49" charset="-122"/>
              </a:rPr>
              <a:t>《数据结构》是计算机大类的</a:t>
            </a:r>
            <a:r>
              <a:rPr lang="zh-CN" altLang="zh-CN" sz="2000" u="sng" kern="1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专业基础课</a:t>
            </a:r>
            <a:r>
              <a:rPr lang="zh-CN" altLang="zh-CN" sz="2000" kern="100" dirty="0">
                <a:latin typeface="SimHei" panose="02010609060101010101" pitchFamily="49" charset="-122"/>
                <a:ea typeface="SimHei" panose="02010609060101010101" pitchFamily="49" charset="-122"/>
              </a:rPr>
              <a:t>，既是对前序课程的深入和扩展，也是为将来更加深入地学习其他专业课程打下基础。通过本课程的学习，学生将</a:t>
            </a:r>
            <a:r>
              <a:rPr lang="zh-CN" altLang="zh-CN" sz="2000" u="sng" kern="1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掌握数据结构和算法基础知识</a:t>
            </a:r>
            <a:r>
              <a:rPr lang="zh-CN" altLang="zh-CN" sz="2000" kern="100" dirty="0">
                <a:latin typeface="SimHei" panose="02010609060101010101" pitchFamily="49" charset="-122"/>
                <a:ea typeface="SimHei" panose="02010609060101010101" pitchFamily="49" charset="-122"/>
              </a:rPr>
              <a:t>，能够提高程序设计的质量；根据问题的性质，能够</a:t>
            </a:r>
            <a:r>
              <a:rPr lang="zh-CN" altLang="zh-CN" sz="2000" u="sng" kern="1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选择合理的数据结构</a:t>
            </a:r>
            <a:r>
              <a:rPr lang="zh-CN" altLang="zh-CN" sz="2000" kern="100" dirty="0"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lang="zh-CN" altLang="en-US" sz="2000" u="sng" kern="1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完成算法的设计</a:t>
            </a:r>
            <a:r>
              <a:rPr lang="zh-CN" altLang="en-US" sz="2000" kern="100" dirty="0"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lang="zh-CN" altLang="zh-CN" sz="2000" kern="100" dirty="0">
                <a:latin typeface="SimHei" panose="02010609060101010101" pitchFamily="49" charset="-122"/>
                <a:ea typeface="SimHei" panose="02010609060101010101" pitchFamily="49" charset="-122"/>
              </a:rPr>
              <a:t>并对</a:t>
            </a:r>
            <a:r>
              <a:rPr lang="zh-CN" altLang="zh-CN" sz="2000" u="sng" kern="1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时间复杂性</a:t>
            </a:r>
            <a:r>
              <a:rPr lang="zh-CN" altLang="zh-CN" sz="2000" kern="100" dirty="0">
                <a:latin typeface="SimHei" panose="02010609060101010101" pitchFamily="49" charset="-122"/>
                <a:ea typeface="SimHei" panose="02010609060101010101" pitchFamily="49" charset="-122"/>
              </a:rPr>
              <a:t>进行必要的控制，</a:t>
            </a:r>
            <a:r>
              <a:rPr lang="zh-CN" altLang="zh-CN" sz="2000" u="sng" kern="1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培养解决实际问题的能力</a:t>
            </a:r>
            <a:r>
              <a:rPr lang="zh-CN" altLang="zh-CN" sz="2000" kern="100" dirty="0">
                <a:latin typeface="SimHei" panose="02010609060101010101" pitchFamily="49" charset="-122"/>
                <a:ea typeface="SimHei" panose="02010609060101010101" pitchFamily="49" charset="-122"/>
              </a:rPr>
              <a:t>。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kern="100" dirty="0">
                <a:latin typeface="SimHei" panose="02010609060101010101" pitchFamily="49" charset="-122"/>
                <a:ea typeface="SimHei" panose="02010609060101010101" pitchFamily="49" charset="-122"/>
              </a:rPr>
              <a:t>课程具体目标：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kern="100" dirty="0">
                <a:latin typeface="SimHei" panose="02010609060101010101" pitchFamily="49" charset="-122"/>
                <a:ea typeface="SimHei" panose="02010609060101010101" pitchFamily="49" charset="-122"/>
              </a:rPr>
              <a:t>课程目标</a:t>
            </a:r>
            <a:r>
              <a:rPr lang="en-US" altLang="zh-CN" sz="2000" kern="100" dirty="0"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r>
              <a:rPr lang="zh-CN" altLang="zh-CN" sz="2000" kern="100" dirty="0">
                <a:latin typeface="SimHei" panose="02010609060101010101" pitchFamily="49" charset="-122"/>
                <a:ea typeface="SimHei" panose="02010609060101010101" pitchFamily="49" charset="-122"/>
              </a:rPr>
              <a:t>：能够根据算法的实际操作需求，选择、设计合理</a:t>
            </a:r>
            <a:r>
              <a:rPr lang="zh-CN" altLang="en-US" sz="2000" kern="100" dirty="0">
                <a:latin typeface="SimHei" panose="02010609060101010101" pitchFamily="49" charset="-122"/>
                <a:ea typeface="SimHei" panose="02010609060101010101" pitchFamily="49" charset="-122"/>
              </a:rPr>
              <a:t>的</a:t>
            </a:r>
            <a:r>
              <a:rPr lang="zh-CN" altLang="zh-CN" sz="2000" kern="100" dirty="0">
                <a:latin typeface="SimHei" panose="02010609060101010101" pitchFamily="49" charset="-122"/>
                <a:ea typeface="SimHei" panose="02010609060101010101" pitchFamily="49" charset="-122"/>
              </a:rPr>
              <a:t>数据结构，并能实现相关算法；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kern="100" dirty="0">
                <a:latin typeface="SimHei" panose="02010609060101010101" pitchFamily="49" charset="-122"/>
                <a:ea typeface="SimHei" panose="02010609060101010101" pitchFamily="49" charset="-122"/>
              </a:rPr>
              <a:t>课程目标</a:t>
            </a:r>
            <a:r>
              <a:rPr lang="en-US" altLang="zh-CN" sz="2000" kern="100" dirty="0"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r>
              <a:rPr lang="zh-CN" altLang="zh-CN" sz="2000" kern="100" dirty="0">
                <a:latin typeface="SimHei" panose="02010609060101010101" pitchFamily="49" charset="-122"/>
                <a:ea typeface="SimHei" panose="02010609060101010101" pitchFamily="49" charset="-122"/>
              </a:rPr>
              <a:t>：能够对算法进行时间（空间）复杂性的分析；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kern="100" dirty="0">
                <a:latin typeface="SimHei" panose="02010609060101010101" pitchFamily="49" charset="-122"/>
                <a:ea typeface="SimHei" panose="02010609060101010101" pitchFamily="49" charset="-122"/>
              </a:rPr>
              <a:t>课程目标</a:t>
            </a:r>
            <a:r>
              <a:rPr lang="en-US" altLang="zh-CN" sz="2000" kern="100" dirty="0"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r>
              <a:rPr lang="zh-CN" altLang="zh-CN" sz="2000" kern="100" dirty="0">
                <a:latin typeface="SimHei" panose="02010609060101010101" pitchFamily="49" charset="-122"/>
                <a:ea typeface="SimHei" panose="02010609060101010101" pitchFamily="49" charset="-122"/>
              </a:rPr>
              <a:t>：能够通过具体案例，学习并掌握基本数据结构（线性、树、图）的设计与使用；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kern="100" dirty="0">
                <a:latin typeface="SimHei" panose="02010609060101010101" pitchFamily="49" charset="-122"/>
                <a:ea typeface="SimHei" panose="02010609060101010101" pitchFamily="49" charset="-122"/>
              </a:rPr>
              <a:t>课程目标</a:t>
            </a:r>
            <a:r>
              <a:rPr lang="en-US" altLang="zh-CN" sz="2000" kern="100" dirty="0"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r>
              <a:rPr lang="zh-CN" altLang="zh-CN" sz="2000" kern="100" dirty="0">
                <a:latin typeface="SimHei" panose="02010609060101010101" pitchFamily="49" charset="-122"/>
                <a:ea typeface="SimHei" panose="02010609060101010101" pitchFamily="49" charset="-122"/>
              </a:rPr>
              <a:t>：通过实验验收与实验报告的撰写，培养学生的书面表达能力和口头表达能力。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DC1CEC-8252-B041-973B-658EA7DE94C9}"/>
              </a:ext>
            </a:extLst>
          </p:cNvPr>
          <p:cNvSpPr txBox="1"/>
          <p:nvPr/>
        </p:nvSpPr>
        <p:spPr>
          <a:xfrm>
            <a:off x="3182382" y="460820"/>
            <a:ext cx="5827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数据结构与算法课程大纲</a:t>
            </a:r>
          </a:p>
        </p:txBody>
      </p:sp>
    </p:spTree>
    <p:extLst>
      <p:ext uri="{BB962C8B-B14F-4D97-AF65-F5344CB8AC3E}">
        <p14:creationId xmlns:p14="http://schemas.microsoft.com/office/powerpoint/2010/main" val="2734164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3FE337A-811A-E24C-A986-628160BA9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549911"/>
              </p:ext>
            </p:extLst>
          </p:nvPr>
        </p:nvGraphicFramePr>
        <p:xfrm>
          <a:off x="516576" y="814120"/>
          <a:ext cx="11001124" cy="591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764">
                  <a:extLst>
                    <a:ext uri="{9D8B030D-6E8A-4147-A177-3AD203B41FA5}">
                      <a16:colId xmlns:a16="http://schemas.microsoft.com/office/drawing/2014/main" val="845067398"/>
                    </a:ext>
                  </a:extLst>
                </a:gridCol>
                <a:gridCol w="5516880">
                  <a:extLst>
                    <a:ext uri="{9D8B030D-6E8A-4147-A177-3AD203B41FA5}">
                      <a16:colId xmlns:a16="http://schemas.microsoft.com/office/drawing/2014/main" val="2559117167"/>
                    </a:ext>
                  </a:extLst>
                </a:gridCol>
                <a:gridCol w="1333818">
                  <a:extLst>
                    <a:ext uri="{9D8B030D-6E8A-4147-A177-3AD203B41FA5}">
                      <a16:colId xmlns:a16="http://schemas.microsoft.com/office/drawing/2014/main" val="2837189350"/>
                    </a:ext>
                  </a:extLst>
                </a:gridCol>
                <a:gridCol w="1365662">
                  <a:extLst>
                    <a:ext uri="{9D8B030D-6E8A-4147-A177-3AD203B41FA5}">
                      <a16:colId xmlns:a16="http://schemas.microsoft.com/office/drawing/2014/main" val="26665115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章节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主要内容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授课时数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实验时数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531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第一章  绪论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+mj-ea"/>
                        <a:buNone/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①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数据结构基本概念和研究方法</a:t>
                      </a:r>
                      <a:endParaRPr lang="en-US" altLang="zh-CN" sz="20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  <a:p>
                      <a:pPr marL="0" indent="0" algn="l">
                        <a:buFont typeface="+mj-ea"/>
                        <a:buNone/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②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算法与算法分析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4</a:t>
                      </a:r>
                      <a:endParaRPr lang="zh-CN" altLang="en-US" sz="20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0</a:t>
                      </a:r>
                      <a:endParaRPr lang="zh-CN" altLang="en-US" sz="20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04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第二章 线性表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+mj-ea"/>
                        <a:buNone/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①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线性表基本概念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   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②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线性表存储结构及操作</a:t>
                      </a:r>
                      <a:endParaRPr lang="en-US" altLang="zh-CN" sz="20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  <a:p>
                      <a:pPr marL="0" indent="0" algn="l">
                        <a:buFont typeface="+mj-ea"/>
                        <a:buNone/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③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栈与队列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         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④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字符串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       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⑤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数组</a:t>
                      </a:r>
                      <a:endParaRPr lang="en-US" altLang="zh-CN" sz="20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8</a:t>
                      </a:r>
                      <a:endParaRPr lang="zh-CN" altLang="en-US" sz="20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</a:t>
                      </a:r>
                      <a:endParaRPr lang="zh-CN" altLang="en-US" sz="20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83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第三章 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+mj-ea"/>
                        <a:buNone/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①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树及二叉树基本概念</a:t>
                      </a:r>
                      <a:endParaRPr lang="en-US" altLang="zh-CN" sz="20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  <a:p>
                      <a:pPr marL="0" indent="0" algn="l">
                        <a:buFont typeface="+mj-ea"/>
                        <a:buNone/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②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树及二叉树存储结构及操作</a:t>
                      </a:r>
                      <a:endParaRPr lang="en-US" altLang="zh-CN" sz="20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  <a:p>
                      <a:pPr marL="0" indent="0" algn="l">
                        <a:buFont typeface="+mj-ea"/>
                        <a:buNone/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③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线索二叉树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       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④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树的应用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8</a:t>
                      </a:r>
                      <a:endParaRPr lang="zh-CN" altLang="en-US" sz="20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4</a:t>
                      </a:r>
                      <a:endParaRPr lang="zh-CN" altLang="en-US" sz="20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275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第四章  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+mj-ea"/>
                        <a:buNone/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①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图的基本概念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     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②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图的存储结构及操作</a:t>
                      </a:r>
                      <a:endParaRPr lang="en-US" altLang="zh-CN" sz="20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  <a:p>
                      <a:pPr marL="0" indent="0" algn="l">
                        <a:buFont typeface="+mj-ea"/>
                        <a:buNone/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③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图的连通性（最小生成树）</a:t>
                      </a:r>
                      <a:endParaRPr lang="en-US" altLang="zh-CN" sz="20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  <a:p>
                      <a:pPr marL="0" indent="0" algn="l">
                        <a:buFont typeface="+mj-ea"/>
                        <a:buNone/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④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有向无环图（拓扑排序、关键路径）</a:t>
                      </a:r>
                      <a:endParaRPr lang="en-US" altLang="zh-CN" sz="20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  <a:p>
                      <a:pPr marL="0" indent="0" algn="l">
                        <a:buFont typeface="+mj-ea"/>
                        <a:buNone/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⑤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最短路径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8</a:t>
                      </a:r>
                      <a:endParaRPr lang="zh-CN" altLang="en-US" sz="20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</a:t>
                      </a:r>
                      <a:endParaRPr lang="zh-CN" altLang="en-US" sz="20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997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第五章  查找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+mj-ea"/>
                        <a:buNone/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①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静态查找 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 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②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动态查找 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 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③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哈希表</a:t>
                      </a:r>
                      <a:endParaRPr lang="en-US" altLang="zh-CN" sz="20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6</a:t>
                      </a:r>
                      <a:endParaRPr lang="zh-CN" altLang="en-US" sz="20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</a:t>
                      </a:r>
                      <a:endParaRPr lang="zh-CN" altLang="en-US" sz="20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371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第六章  排序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①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插入排序  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②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选择排序  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③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快速排序</a:t>
                      </a:r>
                      <a:endParaRPr lang="en-US" altLang="zh-CN" sz="20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  <a:p>
                      <a:pPr algn="l"/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④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归并排序  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⑤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基数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排序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4</a:t>
                      </a:r>
                      <a:endParaRPr lang="zh-CN" altLang="en-US" sz="20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3</a:t>
                      </a:r>
                      <a:endParaRPr lang="zh-CN" altLang="en-US" sz="20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2643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第七章 文件与外排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①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顺序文件  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②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索引文件  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③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直接存取文件</a:t>
                      </a:r>
                      <a:endParaRPr lang="en-US" altLang="zh-CN" sz="20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  <a:p>
                      <a:pPr algn="l"/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cs typeface="+mn-cs"/>
                        </a:rPr>
                        <a:t>④</a:t>
                      </a:r>
                      <a:r>
                        <a:rPr lang="zh-CN" altLang="en-US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多关键字文件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2</a:t>
                      </a:r>
                      <a:endParaRPr lang="zh-CN" altLang="en-US" sz="20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371745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9391A15E-A662-7F45-B60B-DD327950A102}"/>
              </a:ext>
            </a:extLst>
          </p:cNvPr>
          <p:cNvSpPr txBox="1"/>
          <p:nvPr/>
        </p:nvSpPr>
        <p:spPr>
          <a:xfrm>
            <a:off x="516576" y="26264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0432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二、课程内容</a:t>
            </a:r>
          </a:p>
        </p:txBody>
      </p:sp>
    </p:spTree>
    <p:extLst>
      <p:ext uri="{BB962C8B-B14F-4D97-AF65-F5344CB8AC3E}">
        <p14:creationId xmlns:p14="http://schemas.microsoft.com/office/powerpoint/2010/main" val="1279295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4">
            <a:extLst>
              <a:ext uri="{FF2B5EF4-FFF2-40B4-BE49-F238E27FC236}">
                <a16:creationId xmlns:a16="http://schemas.microsoft.com/office/drawing/2014/main" id="{352ED89C-8561-3246-8E37-E1D28E566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4977" y="3785745"/>
            <a:ext cx="3919538" cy="1436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zh-CN" altLang="en-US" b="1">
                <a:latin typeface="宋体" panose="02010600030101010101" pitchFamily="2" charset="-122"/>
              </a:rPr>
              <a:t>严蔚敏</a:t>
            </a:r>
            <a:r>
              <a:rPr lang="en-US" altLang="zh-CN" b="1">
                <a:latin typeface="宋体" panose="02010600030101010101" pitchFamily="2" charset="-122"/>
              </a:rPr>
              <a:t>   </a:t>
            </a:r>
            <a:r>
              <a:rPr lang="zh-CN" altLang="en-US" b="1">
                <a:latin typeface="宋体" panose="02010600030101010101" pitchFamily="2" charset="-122"/>
              </a:rPr>
              <a:t>吴伟民 </a:t>
            </a:r>
          </a:p>
          <a:p>
            <a:pPr algn="ctr">
              <a:lnSpc>
                <a:spcPct val="200000"/>
              </a:lnSpc>
            </a:pPr>
            <a:r>
              <a:rPr lang="zh-CN" altLang="en-US" b="1">
                <a:latin typeface="宋体" panose="02010600030101010101" pitchFamily="2" charset="-122"/>
              </a:rPr>
              <a:t>清华大学计算机系列教材</a:t>
            </a:r>
            <a:endParaRPr lang="zh-CN" altLang="en-US" b="1" dirty="0">
              <a:latin typeface="宋体" panose="02010600030101010101" pitchFamily="2" charset="-122"/>
            </a:endParaRPr>
          </a:p>
        </p:txBody>
      </p:sp>
      <p:sp>
        <p:nvSpPr>
          <p:cNvPr id="4" name="Text Box 1029">
            <a:extLst>
              <a:ext uri="{FF2B5EF4-FFF2-40B4-BE49-F238E27FC236}">
                <a16:creationId xmlns:a16="http://schemas.microsoft.com/office/drawing/2014/main" id="{1A6642B7-E944-994C-8FF4-083E2FE90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246" y="2036688"/>
            <a:ext cx="3429000" cy="771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教 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E20680-64C5-F847-ACD5-27E7D5A1F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54" y="1238810"/>
            <a:ext cx="3110755" cy="459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01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一些文字和图片的手机截图&#10;&#10;描述已自动生成">
            <a:extLst>
              <a:ext uri="{FF2B5EF4-FFF2-40B4-BE49-F238E27FC236}">
                <a16:creationId xmlns:a16="http://schemas.microsoft.com/office/drawing/2014/main" id="{4C7F0F7F-BD44-6C45-9338-CE26C7CAA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10" y="0"/>
            <a:ext cx="5409590" cy="6858000"/>
          </a:xfrm>
          <a:prstGeom prst="rect">
            <a:avLst/>
          </a:prstGeom>
        </p:spPr>
      </p:pic>
      <p:pic>
        <p:nvPicPr>
          <p:cNvPr id="7" name="图片 6" descr="电脑屏幕的照片上有文字&#10;&#10;描述已自动生成">
            <a:extLst>
              <a:ext uri="{FF2B5EF4-FFF2-40B4-BE49-F238E27FC236}">
                <a16:creationId xmlns:a16="http://schemas.microsoft.com/office/drawing/2014/main" id="{4567C78C-8812-0D45-B403-FB44C9735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12" y="0"/>
            <a:ext cx="4860151" cy="6858000"/>
          </a:xfrm>
          <a:prstGeom prst="rect">
            <a:avLst/>
          </a:prstGeom>
        </p:spPr>
      </p:pic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5182CC0F-B5E6-514D-8D79-9BA9CD69CFD6}"/>
              </a:ext>
            </a:extLst>
          </p:cNvPr>
          <p:cNvCxnSpPr>
            <a:cxnSpLocks/>
          </p:cNvCxnSpPr>
          <p:nvPr/>
        </p:nvCxnSpPr>
        <p:spPr>
          <a:xfrm>
            <a:off x="805160" y="1745672"/>
            <a:ext cx="525125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25A39612-AFA2-A24F-86F7-AA46001889F4}"/>
              </a:ext>
            </a:extLst>
          </p:cNvPr>
          <p:cNvCxnSpPr>
            <a:cxnSpLocks/>
          </p:cNvCxnSpPr>
          <p:nvPr/>
        </p:nvCxnSpPr>
        <p:spPr>
          <a:xfrm>
            <a:off x="6865538" y="3679369"/>
            <a:ext cx="457541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同心圆 12">
            <a:extLst>
              <a:ext uri="{FF2B5EF4-FFF2-40B4-BE49-F238E27FC236}">
                <a16:creationId xmlns:a16="http://schemas.microsoft.com/office/drawing/2014/main" id="{7DF1A587-BA2C-1D4D-9990-EF2AAA9B487A}"/>
              </a:ext>
            </a:extLst>
          </p:cNvPr>
          <p:cNvSpPr/>
          <p:nvPr/>
        </p:nvSpPr>
        <p:spPr>
          <a:xfrm>
            <a:off x="549437" y="106878"/>
            <a:ext cx="255723" cy="225631"/>
          </a:xfrm>
          <a:prstGeom prst="don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同心圆 13">
            <a:extLst>
              <a:ext uri="{FF2B5EF4-FFF2-40B4-BE49-F238E27FC236}">
                <a16:creationId xmlns:a16="http://schemas.microsoft.com/office/drawing/2014/main" id="{0EE92AF1-FC65-D848-A9BB-F80A1F845F3A}"/>
              </a:ext>
            </a:extLst>
          </p:cNvPr>
          <p:cNvSpPr/>
          <p:nvPr/>
        </p:nvSpPr>
        <p:spPr>
          <a:xfrm>
            <a:off x="509849" y="1745672"/>
            <a:ext cx="255723" cy="225631"/>
          </a:xfrm>
          <a:prstGeom prst="don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同心圆 14">
            <a:extLst>
              <a:ext uri="{FF2B5EF4-FFF2-40B4-BE49-F238E27FC236}">
                <a16:creationId xmlns:a16="http://schemas.microsoft.com/office/drawing/2014/main" id="{E7AA5BBE-E35F-094A-A6C0-8825D2E6C6EF}"/>
              </a:ext>
            </a:extLst>
          </p:cNvPr>
          <p:cNvSpPr/>
          <p:nvPr/>
        </p:nvSpPr>
        <p:spPr>
          <a:xfrm>
            <a:off x="6568252" y="3679369"/>
            <a:ext cx="255723" cy="225631"/>
          </a:xfrm>
          <a:prstGeom prst="don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2655757A-242A-374D-9BA6-565F2E06120E}"/>
              </a:ext>
            </a:extLst>
          </p:cNvPr>
          <p:cNvCxnSpPr>
            <a:cxnSpLocks/>
          </p:cNvCxnSpPr>
          <p:nvPr/>
        </p:nvCxnSpPr>
        <p:spPr>
          <a:xfrm>
            <a:off x="6865538" y="6858000"/>
            <a:ext cx="464005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爆炸形 1 1">
            <a:extLst>
              <a:ext uri="{FF2B5EF4-FFF2-40B4-BE49-F238E27FC236}">
                <a16:creationId xmlns:a16="http://schemas.microsoft.com/office/drawing/2014/main" id="{8DA0D224-4BFD-F34E-A745-6B42761C8F39}"/>
              </a:ext>
            </a:extLst>
          </p:cNvPr>
          <p:cNvSpPr/>
          <p:nvPr/>
        </p:nvSpPr>
        <p:spPr>
          <a:xfrm rot="20307963">
            <a:off x="3508353" y="2584241"/>
            <a:ext cx="3829798" cy="739589"/>
          </a:xfrm>
          <a:prstGeom prst="irregularSeal1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rgbClr val="FF0000"/>
                </a:solidFill>
              </a:rPr>
              <a:t>线性结构</a:t>
            </a:r>
          </a:p>
        </p:txBody>
      </p:sp>
      <p:sp>
        <p:nvSpPr>
          <p:cNvPr id="11" name="爆炸形 1 10">
            <a:extLst>
              <a:ext uri="{FF2B5EF4-FFF2-40B4-BE49-F238E27FC236}">
                <a16:creationId xmlns:a16="http://schemas.microsoft.com/office/drawing/2014/main" id="{709CDA7A-8510-5B4D-9F7C-A42C2474EB98}"/>
              </a:ext>
            </a:extLst>
          </p:cNvPr>
          <p:cNvSpPr/>
          <p:nvPr/>
        </p:nvSpPr>
        <p:spPr>
          <a:xfrm>
            <a:off x="9089893" y="5059649"/>
            <a:ext cx="1768288" cy="73958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层次结构</a:t>
            </a:r>
          </a:p>
        </p:txBody>
      </p:sp>
    </p:spTree>
    <p:extLst>
      <p:ext uri="{BB962C8B-B14F-4D97-AF65-F5344CB8AC3E}">
        <p14:creationId xmlns:p14="http://schemas.microsoft.com/office/powerpoint/2010/main" val="4520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1270</Words>
  <Application>Microsoft Office PowerPoint</Application>
  <PresentationFormat>宽屏</PresentationFormat>
  <Paragraphs>191</Paragraphs>
  <Slides>16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Baoli SC</vt:lpstr>
      <vt:lpstr>等线</vt:lpstr>
      <vt:lpstr>等线 Light</vt:lpstr>
      <vt:lpstr>黑体</vt:lpstr>
      <vt:lpstr>黑体</vt:lpstr>
      <vt:lpstr>华文行楷</vt:lpstr>
      <vt:lpstr>STXinwei</vt:lpstr>
      <vt:lpstr>宋体</vt:lpstr>
      <vt:lpstr>宋体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虎杰</dc:creator>
  <cp:lastModifiedBy>hjhuang</cp:lastModifiedBy>
  <cp:revision>72</cp:revision>
  <dcterms:created xsi:type="dcterms:W3CDTF">2020-02-18T22:15:55Z</dcterms:created>
  <dcterms:modified xsi:type="dcterms:W3CDTF">2020-03-16T22:49:47Z</dcterms:modified>
</cp:coreProperties>
</file>